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sldIdLst>
    <p:sldId id="271" r:id="rId2"/>
    <p:sldId id="260" r:id="rId3"/>
    <p:sldId id="256" r:id="rId4"/>
    <p:sldId id="258" r:id="rId5"/>
    <p:sldId id="259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62" r:id="rId15"/>
    <p:sldId id="270" r:id="rId16"/>
  </p:sldIdLst>
  <p:sldSz cx="12192000" cy="6858000"/>
  <p:notesSz cx="6858000" cy="9144000"/>
  <p:embeddedFontLst>
    <p:embeddedFont>
      <p:font typeface="Super Mario World" panose="00000400000000000000" pitchFamily="2" charset="0"/>
      <p:regular r:id="rId18"/>
    </p:embeddedFont>
    <p:embeddedFont>
      <p:font typeface="Typeface Mario World Pixel Fill" panose="00000400000000000000" pitchFamily="50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A39"/>
    <a:srgbClr val="00DFFF"/>
    <a:srgbClr val="00CE01"/>
    <a:srgbClr val="FFC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1"/>
    <p:restoredTop sz="94577"/>
  </p:normalViewPr>
  <p:slideViewPr>
    <p:cSldViewPr snapToGrid="0">
      <p:cViewPr varScale="1">
        <p:scale>
          <a:sx n="124" d="100"/>
          <a:sy n="124" d="100"/>
        </p:scale>
        <p:origin x="63" y="5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0913E-BB1F-8347-AD04-2D24952599D9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4BC72-5B53-FE40-BD6D-6604763393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955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4BC72-5B53-FE40-BD6D-66047633936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346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4BC72-5B53-FE40-BD6D-66047633936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420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4BC72-5B53-FE40-BD6D-66047633936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298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4BC72-5B53-FE40-BD6D-66047633936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630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4BC72-5B53-FE40-BD6D-66047633936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774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4BC72-5B53-FE40-BD6D-66047633936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703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4BC72-5B53-FE40-BD6D-66047633936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718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4BC72-5B53-FE40-BD6D-66047633936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39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4BC72-5B53-FE40-BD6D-66047633936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277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4BC72-5B53-FE40-BD6D-66047633936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86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gif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C94D-0888-82BB-2983-A034939159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86633"/>
            <a:ext cx="9144000" cy="923330"/>
          </a:xfrm>
        </p:spPr>
        <p:txBody>
          <a:bodyPr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chemeClr val="bg1"/>
                </a:solidFill>
                <a:latin typeface="Super Mario World" pitchFamily="2" charset="0"/>
              </a:defRPr>
            </a:lvl1pPr>
          </a:lstStyle>
          <a:p>
            <a:r>
              <a:rPr lang="en-HK" dirty="0"/>
              <a:t> – </a:t>
            </a:r>
            <a:r>
              <a:rPr lang="en-GB" dirty="0"/>
              <a:t>D Story Co </a:t>
            </a:r>
            <a:r>
              <a:rPr lang="en-HK" dirty="0"/>
              <a:t>–</a:t>
            </a:r>
            <a:r>
              <a:rPr lang="en-GB" dirty="0"/>
              <a:t>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23F39A-A317-1E3E-48CD-859257D501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46331"/>
          </a:xfrm>
        </p:spPr>
        <p:txBody>
          <a:bodyPr>
            <a:sp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Super Mario World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Presents</a:t>
            </a:r>
          </a:p>
        </p:txBody>
      </p:sp>
    </p:spTree>
    <p:extLst>
      <p:ext uri="{BB962C8B-B14F-4D97-AF65-F5344CB8AC3E}">
        <p14:creationId xmlns:p14="http://schemas.microsoft.com/office/powerpoint/2010/main" val="237273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C94D-0888-82BB-2983-A034939159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46400" y="2967335"/>
            <a:ext cx="3149600" cy="923330"/>
          </a:xfrm>
        </p:spPr>
        <p:txBody>
          <a:bodyPr wrap="square" anchor="ctr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rgbClr val="FFCE29"/>
                </a:solidFill>
                <a:latin typeface="Super Mario World" pitchFamily="2" charset="0"/>
              </a:defRPr>
            </a:lvl1pPr>
          </a:lstStyle>
          <a:p>
            <a:r>
              <a:rPr lang="en-US" dirty="0"/>
              <a:t>Game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23F39A-A317-1E3E-48CD-859257D501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2971337"/>
            <a:ext cx="3149600" cy="923330"/>
          </a:xfrm>
        </p:spPr>
        <p:txBody>
          <a:bodyPr wrap="square" anchor="ctr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6000" kern="1200" dirty="0">
                <a:solidFill>
                  <a:srgbClr val="FFCE29"/>
                </a:solidFill>
                <a:latin typeface="Super Mario World" pitchFamily="2" charset="0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Over</a:t>
            </a:r>
          </a:p>
        </p:txBody>
      </p:sp>
    </p:spTree>
    <p:extLst>
      <p:ext uri="{BB962C8B-B14F-4D97-AF65-F5344CB8AC3E}">
        <p14:creationId xmlns:p14="http://schemas.microsoft.com/office/powerpoint/2010/main" val="150008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A97A-C7AF-1F18-81A7-B3DBD2947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6182" y="1101751"/>
            <a:ext cx="9559636" cy="1959896"/>
          </a:xfrm>
          <a:noFill/>
          <a:effectLst>
            <a:outerShdw dist="101600" dir="2700000" algn="tl" rotWithShape="0">
              <a:prstClr val="black"/>
            </a:outerShdw>
          </a:effectLst>
        </p:spPr>
        <p:txBody>
          <a:bodyPr anchor="t">
            <a:spAutoFit/>
          </a:bodyPr>
          <a:lstStyle>
            <a:lvl1pPr algn="ctr">
              <a:lnSpc>
                <a:spcPct val="150000"/>
              </a:lnSpc>
              <a:defRPr spc="0">
                <a:ln w="25400">
                  <a:solidFill>
                    <a:schemeClr val="tx1"/>
                  </a:solidFill>
                </a:ln>
                <a:solidFill>
                  <a:srgbClr val="FF3A39"/>
                </a:solidFill>
                <a:latin typeface="Typeface Mario World Pixel Fill" pitchFamily="2" charset="0"/>
              </a:defRPr>
            </a:lvl1pPr>
          </a:lstStyle>
          <a:p>
            <a:r>
              <a:rPr lang="en-GB" dirty="0"/>
              <a:t>SUPER</a:t>
            </a:r>
            <a:br>
              <a:rPr lang="en-GB" dirty="0"/>
            </a:br>
            <a:r>
              <a:rPr lang="en-GB" dirty="0"/>
              <a:t>MARIO WORLD </a:t>
            </a:r>
          </a:p>
        </p:txBody>
      </p:sp>
    </p:spTree>
    <p:extLst>
      <p:ext uri="{BB962C8B-B14F-4D97-AF65-F5344CB8AC3E}">
        <p14:creationId xmlns:p14="http://schemas.microsoft.com/office/powerpoint/2010/main" val="1845172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A97A-C7AF-1F18-81A7-B3DBD2947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2" y="675347"/>
            <a:ext cx="9559636" cy="1388339"/>
          </a:xfr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468000" tIns="468000" rIns="468000" bIns="468000" rtlCol="0" anchor="ctr">
            <a:spAutoFit/>
          </a:bodyPr>
          <a:lstStyle>
            <a:lvl1pPr>
              <a:defRPr lang="en-GB" sz="3200" spc="300" dirty="0">
                <a:solidFill>
                  <a:schemeClr val="lt1"/>
                </a:solidFill>
                <a:latin typeface="Super Mario World" pitchFamily="2" charset="0"/>
                <a:ea typeface="+mn-ea"/>
                <a:cs typeface="+mn-cs"/>
              </a:defRPr>
            </a:lvl1pPr>
          </a:lstStyle>
          <a:p>
            <a:pPr marL="0"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0868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creenshot, pattern, wrapping paper, design&#10;&#10;Description automatically generated">
            <a:extLst>
              <a:ext uri="{FF2B5EF4-FFF2-40B4-BE49-F238E27FC236}">
                <a16:creationId xmlns:a16="http://schemas.microsoft.com/office/drawing/2014/main" id="{79805066-2504-8CC6-8652-C60BFD56A0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map, illustration&#10;&#10;Description automatically generated">
            <a:extLst>
              <a:ext uri="{FF2B5EF4-FFF2-40B4-BE49-F238E27FC236}">
                <a16:creationId xmlns:a16="http://schemas.microsoft.com/office/drawing/2014/main" id="{871D8EE4-D560-B559-FAB7-6644989AD7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6500" y="1250950"/>
            <a:ext cx="7239000" cy="499110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dist="330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E3788C-B195-5453-5889-BE17746F16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7691" y="813065"/>
            <a:ext cx="5264150" cy="480131"/>
          </a:xfrm>
        </p:spPr>
        <p:txBody>
          <a:bodyPr wrap="square" anchor="ctr" anchorCtr="0">
            <a:spAutoFit/>
          </a:bodyPr>
          <a:lstStyle>
            <a:lvl1pPr>
              <a:defRPr sz="2800">
                <a:latin typeface="Super Mario World" pitchFamily="2" charset="0"/>
              </a:defRPr>
            </a:lvl1pPr>
          </a:lstStyle>
          <a:p>
            <a:r>
              <a:rPr lang="en-GB" dirty="0"/>
              <a:t>YOSHI’S ISLAND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5E262-1BFF-02CD-586A-A22E0815B27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78551" y="702265"/>
            <a:ext cx="1266581" cy="590931"/>
          </a:xfrm>
          <a:ln>
            <a:noFill/>
          </a:ln>
        </p:spPr>
        <p:txBody>
          <a:bodyPr wrap="square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kern="1200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latin typeface="Super Mario World" pitchFamily="2" charset="0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x11</a:t>
            </a:r>
          </a:p>
        </p:txBody>
      </p:sp>
      <p:pic>
        <p:nvPicPr>
          <p:cNvPr id="12" name="Picture 11" descr="A picture containing pixel, colorfulness&#10;&#10;Description automatically generated">
            <a:extLst>
              <a:ext uri="{FF2B5EF4-FFF2-40B4-BE49-F238E27FC236}">
                <a16:creationId xmlns:a16="http://schemas.microsoft.com/office/drawing/2014/main" id="{86D78950-DCF5-F870-6A58-AD5B948C9D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7187"/>
          <a:stretch/>
        </p:blipFill>
        <p:spPr>
          <a:xfrm flipH="1">
            <a:off x="2660469" y="328574"/>
            <a:ext cx="455523" cy="82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2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090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614047-861D-1487-959D-38AB76FA5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F5AFB-E32D-3207-F390-0D22C708D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31E1E-3043-4018-8B16-039CB9650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uper Mario World" pitchFamily="2" charset="0"/>
              </a:defRPr>
            </a:lvl1pPr>
          </a:lstStyle>
          <a:p>
            <a:fld id="{39941C93-54FB-5F4B-8DAA-B1B4F928A9D8}" type="datetimeFigureOut">
              <a:rPr lang="en-GB" smtClean="0"/>
              <a:pPr/>
              <a:t>25/07/2023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346D2-6F8A-D09B-72FE-7D63A88C4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uper Mario World" pitchFamily="2" charset="0"/>
              </a:defRPr>
            </a:lvl1pPr>
          </a:lstStyle>
          <a:p>
            <a:fld id="{9D61D67D-B079-6D4D-AEC8-5E42EB0D7BC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26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4" r:id="rId3"/>
    <p:sldLayoutId id="2147483661" r:id="rId4"/>
    <p:sldLayoutId id="2147483651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uper Mario Wor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uper Mario World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uper Mario World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uper Mario World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uper Mario World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uper Mario World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font.com/super-mario-world.fo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fontspace.com/typeface-mario-world-pixel-font-f56447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12" Type="http://schemas.openxmlformats.org/officeDocument/2006/relationships/image" Target="../media/image13.sv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slide" Target="slide14.xml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14.xml"/><Relationship Id="rId3" Type="http://schemas.microsoft.com/office/2007/relationships/media" Target="../media/media6.mp3"/><Relationship Id="rId7" Type="http://schemas.openxmlformats.org/officeDocument/2006/relationships/image" Target="../media/image10.png"/><Relationship Id="rId12" Type="http://schemas.openxmlformats.org/officeDocument/2006/relationships/image" Target="../media/image7.png"/><Relationship Id="rId2" Type="http://schemas.microsoft.com/office/2007/relationships/media" Target="../media/media5.mp3"/><Relationship Id="rId1" Type="http://schemas.openxmlformats.org/officeDocument/2006/relationships/audio" Target="NULL" TargetMode="External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3.svg"/><Relationship Id="rId10" Type="http://schemas.openxmlformats.org/officeDocument/2006/relationships/image" Target="../media/image3.gif"/><Relationship Id="rId4" Type="http://schemas.openxmlformats.org/officeDocument/2006/relationships/audio" Target="../media/media6.mp3"/><Relationship Id="rId9" Type="http://schemas.openxmlformats.org/officeDocument/2006/relationships/image" Target="../media/image16.gif"/><Relationship Id="rId1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gif"/><Relationship Id="rId12" Type="http://schemas.openxmlformats.org/officeDocument/2006/relationships/image" Target="../media/image21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9.gif"/><Relationship Id="rId11" Type="http://schemas.openxmlformats.org/officeDocument/2006/relationships/image" Target="../media/image20.gif"/><Relationship Id="rId5" Type="http://schemas.openxmlformats.org/officeDocument/2006/relationships/image" Target="../media/image18.gif"/><Relationship Id="rId10" Type="http://schemas.openxmlformats.org/officeDocument/2006/relationships/image" Target="../media/image16.gif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1.png"/><Relationship Id="rId1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25.png"/><Relationship Id="rId18" Type="http://schemas.openxmlformats.org/officeDocument/2006/relationships/image" Target="../media/image250.png"/><Relationship Id="rId3" Type="http://schemas.openxmlformats.org/officeDocument/2006/relationships/image" Target="../media/image6.png"/><Relationship Id="rId21" Type="http://schemas.openxmlformats.org/officeDocument/2006/relationships/image" Target="../media/image260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17" Type="http://schemas.openxmlformats.org/officeDocument/2006/relationships/slide" Target="slide8.xml"/><Relationship Id="rId2" Type="http://schemas.openxmlformats.org/officeDocument/2006/relationships/image" Target="../media/image1.jpg"/><Relationship Id="rId16" Type="http://schemas.openxmlformats.org/officeDocument/2006/relationships/image" Target="../media/image26.png"/><Relationship Id="rId20" Type="http://schemas.openxmlformats.org/officeDocument/2006/relationships/slide" Target="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11" Type="http://schemas.openxmlformats.org/officeDocument/2006/relationships/slide" Target="slide10.xml"/><Relationship Id="rId5" Type="http://schemas.openxmlformats.org/officeDocument/2006/relationships/slide" Target="slide6.xml"/><Relationship Id="rId15" Type="http://schemas.openxmlformats.org/officeDocument/2006/relationships/image" Target="../media/image240.png"/><Relationship Id="rId10" Type="http://schemas.openxmlformats.org/officeDocument/2006/relationships/image" Target="../media/image24.png"/><Relationship Id="rId19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20.png"/><Relationship Id="rId14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3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2.mp3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12" Type="http://schemas.openxmlformats.org/officeDocument/2006/relationships/image" Target="../media/image7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3.xml"/><Relationship Id="rId9" Type="http://schemas.openxmlformats.org/officeDocument/2006/relationships/slide" Target="slide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12" Type="http://schemas.openxmlformats.org/officeDocument/2006/relationships/image" Target="../media/image7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4.xml"/><Relationship Id="rId9" Type="http://schemas.openxmlformats.org/officeDocument/2006/relationships/slide" Target="slide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12" Type="http://schemas.openxmlformats.org/officeDocument/2006/relationships/image" Target="../media/image7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0.png"/><Relationship Id="rId11" Type="http://schemas.openxmlformats.org/officeDocument/2006/relationships/slide" Target="slide14.xml"/><Relationship Id="rId5" Type="http://schemas.openxmlformats.org/officeDocument/2006/relationships/image" Target="../media/image9.png"/><Relationship Id="rId10" Type="http://schemas.openxmlformats.org/officeDocument/2006/relationships/image" Target="../media/image13.sv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12" Type="http://schemas.openxmlformats.org/officeDocument/2006/relationships/image" Target="../media/image7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6.xml"/><Relationship Id="rId9" Type="http://schemas.openxmlformats.org/officeDocument/2006/relationships/slide" Target="slide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42360-6C26-5C2C-8E58-E790CB504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182" y="634660"/>
            <a:ext cx="11083636" cy="646331"/>
          </a:xfrm>
        </p:spPr>
        <p:txBody>
          <a:bodyPr/>
          <a:lstStyle/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downloading!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345CB-FDF0-2BC3-16BD-5A39C7F1A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197" y="1779141"/>
            <a:ext cx="4263341" cy="3484095"/>
          </a:xfrm>
        </p:spPr>
        <p:txBody>
          <a:bodyPr anchor="t"/>
          <a:lstStyle/>
          <a:p>
            <a:pPr algn="l"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case the fonts don’t work, try installing these onto your computer!</a:t>
            </a:r>
          </a:p>
          <a:p>
            <a:pPr algn="l">
              <a:lnSpc>
                <a:spcPct val="150000"/>
              </a:lnSpc>
            </a:pPr>
            <a:endParaRPr lang="en-GB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GB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 Mario World</a:t>
            </a:r>
          </a:p>
          <a:p>
            <a:pPr algn="l">
              <a:lnSpc>
                <a:spcPct val="150000"/>
              </a:lnSpc>
            </a:pP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https://www.dafont.com/super-mario-world.font</a:t>
            </a:r>
            <a:endParaRPr lang="en-GB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en-GB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GB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Typeface Mario World Pixel Filled</a:t>
            </a:r>
          </a:p>
          <a:p>
            <a:pPr algn="l">
              <a:lnSpc>
                <a:spcPct val="150000"/>
              </a:lnSpc>
            </a:pP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https://www.fontspace.com/typeface-mario-world-pixel-font-f56447</a:t>
            </a: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CF7D16C2-3ABF-9ACF-D70A-4F55A04D1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33" y="4357746"/>
            <a:ext cx="3038626" cy="197136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8A94824-A59D-C5A4-FC57-DBE167CB8CDC}"/>
              </a:ext>
            </a:extLst>
          </p:cNvPr>
          <p:cNvSpPr txBox="1">
            <a:spLocks/>
          </p:cNvSpPr>
          <p:nvPr/>
        </p:nvSpPr>
        <p:spPr>
          <a:xfrm>
            <a:off x="5748760" y="1779141"/>
            <a:ext cx="5889058" cy="270843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6000" kern="1200" dirty="0">
                <a:solidFill>
                  <a:srgbClr val="FFCE29"/>
                </a:solidFill>
                <a:latin typeface="Super Mario World" pitchFamily="2" charset="0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uper Mario World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uper Mario World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uper Mario World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uper Mario World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n-HK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Tips:</a:t>
            </a:r>
          </a:p>
          <a:p>
            <a:pPr marL="457200" indent="-457200" algn="l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HK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arrow keys to navigate between slides</a:t>
            </a:r>
          </a:p>
          <a:p>
            <a:pPr marL="457200" indent="-457200" algn="l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HK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mouse to select the correct answer, then use the right key to move to the next question</a:t>
            </a:r>
          </a:p>
          <a:p>
            <a:pPr marL="457200" indent="-457200" algn="l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HK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the correct answer as suggested below the slide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ED30A3-13BD-8191-61FC-369500F6206F}"/>
              </a:ext>
            </a:extLst>
          </p:cNvPr>
          <p:cNvSpPr/>
          <p:nvPr/>
        </p:nvSpPr>
        <p:spPr>
          <a:xfrm>
            <a:off x="7503150" y="5895544"/>
            <a:ext cx="1481560" cy="520860"/>
          </a:xfrm>
          <a:prstGeom prst="ellipse">
            <a:avLst/>
          </a:prstGeom>
          <a:noFill/>
          <a:ln w="38100">
            <a:solidFill>
              <a:srgbClr val="FF3A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F8C08FB6-37B3-976E-288F-4A4CB8409619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 flipH="1">
            <a:off x="6550908" y="5203731"/>
            <a:ext cx="1399611" cy="504874"/>
          </a:xfrm>
          <a:prstGeom prst="bentConnector2">
            <a:avLst/>
          </a:prstGeom>
          <a:ln w="38100">
            <a:solidFill>
              <a:srgbClr val="FF3A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B669BF-45D0-3AC3-E080-519EF9E409DD}"/>
              </a:ext>
            </a:extLst>
          </p:cNvPr>
          <p:cNvSpPr txBox="1"/>
          <p:nvPr/>
        </p:nvSpPr>
        <p:spPr>
          <a:xfrm>
            <a:off x="127321" y="6364664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dstoryco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318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2D1E6E-30B8-F1CA-4934-1BA1F2527D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20" t="47458" r="61850" b="4798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11" name="Picture 10" descr="A picture containing square, rectangle, pattern, line&#10;&#10;Description automatically generated">
            <a:extLst>
              <a:ext uri="{FF2B5EF4-FFF2-40B4-BE49-F238E27FC236}">
                <a16:creationId xmlns:a16="http://schemas.microsoft.com/office/drawing/2014/main" id="{FF1B2655-BA19-5A5F-48F4-BEE91F5C2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9893" y="434721"/>
            <a:ext cx="861905" cy="426962"/>
          </a:xfrm>
          <a:prstGeom prst="rect">
            <a:avLst/>
          </a:prstGeom>
        </p:spPr>
      </p:pic>
      <p:pic>
        <p:nvPicPr>
          <p:cNvPr id="13" name="Picture 12" descr="A picture containing graphics, font, screenshot, design&#10;&#10;Description automatically generated">
            <a:extLst>
              <a:ext uri="{FF2B5EF4-FFF2-40B4-BE49-F238E27FC236}">
                <a16:creationId xmlns:a16="http://schemas.microsoft.com/office/drawing/2014/main" id="{0B160557-759B-B2FF-8569-3A23549BD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54" y="451390"/>
            <a:ext cx="2001233" cy="393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CF48A5-B113-17DF-C053-2C6F168F4684}"/>
              </a:ext>
            </a:extLst>
          </p:cNvPr>
          <p:cNvSpPr txBox="1"/>
          <p:nvPr/>
        </p:nvSpPr>
        <p:spPr>
          <a:xfrm>
            <a:off x="10570464" y="263481"/>
            <a:ext cx="12334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ln w="38100">
                  <a:solidFill>
                    <a:prstClr val="black"/>
                  </a:solidFill>
                </a:ln>
                <a:solidFill>
                  <a:prstClr val="white"/>
                </a:solidFill>
                <a:latin typeface="Super Mario World" pitchFamily="2" charset="0"/>
                <a:ea typeface="+mj-ea"/>
                <a:cs typeface="+mj-cs"/>
              </a:rPr>
              <a:t>4</a:t>
            </a:r>
            <a:endParaRPr lang="en-GB" sz="2400" dirty="0"/>
          </a:p>
        </p:txBody>
      </p:sp>
      <p:pic>
        <p:nvPicPr>
          <p:cNvPr id="16" name="Picture 15" descr="A picture containing square, rectangle, pattern, line&#10;&#10;Description automatically generated">
            <a:extLst>
              <a:ext uri="{FF2B5EF4-FFF2-40B4-BE49-F238E27FC236}">
                <a16:creationId xmlns:a16="http://schemas.microsoft.com/office/drawing/2014/main" id="{B5CC8AAE-E5EF-7DBA-0F7B-91A72A11C1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590" t="7807"/>
          <a:stretch/>
        </p:blipFill>
        <p:spPr>
          <a:xfrm>
            <a:off x="997235" y="975890"/>
            <a:ext cx="374155" cy="393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EF6BE2-4681-58BA-4D98-22FB57FE41DD}"/>
              </a:ext>
            </a:extLst>
          </p:cNvPr>
          <p:cNvSpPr txBox="1"/>
          <p:nvPr/>
        </p:nvSpPr>
        <p:spPr>
          <a:xfrm>
            <a:off x="1277788" y="787981"/>
            <a:ext cx="12334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ln w="38100">
                  <a:solidFill>
                    <a:prstClr val="black"/>
                  </a:solidFill>
                </a:ln>
                <a:solidFill>
                  <a:prstClr val="white"/>
                </a:solidFill>
                <a:latin typeface="Super Mario World" pitchFamily="2" charset="0"/>
                <a:ea typeface="+mj-ea"/>
                <a:cs typeface="+mj-cs"/>
              </a:rPr>
              <a:t>5</a:t>
            </a:r>
            <a:endParaRPr lang="en-GB" sz="2400" dirty="0"/>
          </a:p>
        </p:txBody>
      </p:sp>
      <p:pic>
        <p:nvPicPr>
          <p:cNvPr id="2" name="Picture 1" descr="A picture containing pixel, colorfulness&#10;&#10;Description automatically generated">
            <a:extLst>
              <a:ext uri="{FF2B5EF4-FFF2-40B4-BE49-F238E27FC236}">
                <a16:creationId xmlns:a16="http://schemas.microsoft.com/office/drawing/2014/main" id="{000C254A-4CFD-D471-BDBE-B14C03632D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6609"/>
          <a:stretch/>
        </p:blipFill>
        <p:spPr>
          <a:xfrm>
            <a:off x="1401831" y="4639042"/>
            <a:ext cx="776233" cy="138833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A202556-ADC1-D170-42D6-F7761237FDB2}"/>
              </a:ext>
            </a:extLst>
          </p:cNvPr>
          <p:cNvSpPr txBox="1"/>
          <p:nvPr/>
        </p:nvSpPr>
        <p:spPr>
          <a:xfrm>
            <a:off x="-51364" y="7081958"/>
            <a:ext cx="4261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Set correct answer as </a:t>
            </a:r>
            <a:r>
              <a:rPr lang="en-GB" sz="2800" b="1" dirty="0">
                <a:solidFill>
                  <a:srgbClr val="FF3A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3" name="y2mate.com - Mario Coin Sound  Sound Effect HD.mp3">
            <a:hlinkClick r:id="" action="ppaction://media"/>
            <a:extLst>
              <a:ext uri="{FF2B5EF4-FFF2-40B4-BE49-F238E27FC236}">
                <a16:creationId xmlns:a16="http://schemas.microsoft.com/office/drawing/2014/main" id="{B3C88F5B-2C5D-8AF1-4604-9F6BBCAA8D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79198" y="6937168"/>
            <a:ext cx="812800" cy="812800"/>
          </a:xfrm>
          <a:prstGeom prst="rect">
            <a:avLst/>
          </a:prstGeom>
        </p:spPr>
      </p:pic>
      <p:grpSp>
        <p:nvGrpSpPr>
          <p:cNvPr id="6" name="Wrong Ans 3">
            <a:extLst>
              <a:ext uri="{FF2B5EF4-FFF2-40B4-BE49-F238E27FC236}">
                <a16:creationId xmlns:a16="http://schemas.microsoft.com/office/drawing/2014/main" id="{78B710A2-3F1F-D50C-73B3-D12F985431F8}"/>
              </a:ext>
            </a:extLst>
          </p:cNvPr>
          <p:cNvGrpSpPr/>
          <p:nvPr/>
        </p:nvGrpSpPr>
        <p:grpSpPr>
          <a:xfrm>
            <a:off x="1184312" y="3256310"/>
            <a:ext cx="4807051" cy="1117918"/>
            <a:chOff x="1184312" y="2861452"/>
            <a:chExt cx="4807051" cy="1117918"/>
          </a:xfrm>
        </p:grpSpPr>
        <p:pic>
          <p:nvPicPr>
            <p:cNvPr id="7" name="Graphic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D18805FA-ABBA-7570-25F5-15A251FD5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84312" y="2861452"/>
              <a:ext cx="4807051" cy="1117918"/>
            </a:xfrm>
            <a:prstGeom prst="rect">
              <a:avLst/>
            </a:prstGeom>
          </p:spPr>
        </p:pic>
        <p:sp>
          <p:nvSpPr>
            <p:cNvPr id="8" name="TextBox 7">
              <a:hlinkClick r:id="rId10" action="ppaction://hlinksldjump"/>
              <a:extLst>
                <a:ext uri="{FF2B5EF4-FFF2-40B4-BE49-F238E27FC236}">
                  <a16:creationId xmlns:a16="http://schemas.microsoft.com/office/drawing/2014/main" id="{0558A777-5BFF-F17E-7B88-8EFCA4C345EA}"/>
                </a:ext>
              </a:extLst>
            </p:cNvPr>
            <p:cNvSpPr txBox="1"/>
            <p:nvPr/>
          </p:nvSpPr>
          <p:spPr>
            <a:xfrm>
              <a:off x="1589470" y="3220356"/>
              <a:ext cx="3935693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A  .  Kensuke Tanabe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C4FEA5B-1943-AE85-8DB0-A955CF6AE57E}"/>
              </a:ext>
            </a:extLst>
          </p:cNvPr>
          <p:cNvSpPr/>
          <p:nvPr/>
        </p:nvSpPr>
        <p:spPr>
          <a:xfrm>
            <a:off x="1201411" y="1070206"/>
            <a:ext cx="9789177" cy="19212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468000" tIns="468000" rIns="468000" bIns="468000" rtlCol="0" anchor="ctr">
            <a:noAutofit/>
          </a:bodyPr>
          <a:lstStyle/>
          <a:p>
            <a:r>
              <a:rPr lang="en-GB" sz="2800" spc="300" dirty="0">
                <a:latin typeface="Super Mario World" pitchFamily="2" charset="0"/>
              </a:rPr>
              <a:t>Question 5: </a:t>
            </a:r>
          </a:p>
          <a:p>
            <a:r>
              <a:rPr lang="en-HK" sz="2800" spc="300" dirty="0">
                <a:latin typeface="Super Mario World" pitchFamily="2" charset="0"/>
              </a:rPr>
              <a:t>Who created Mario?</a:t>
            </a:r>
          </a:p>
        </p:txBody>
      </p:sp>
      <p:grpSp>
        <p:nvGrpSpPr>
          <p:cNvPr id="10" name="Wrong Ans 1">
            <a:extLst>
              <a:ext uri="{FF2B5EF4-FFF2-40B4-BE49-F238E27FC236}">
                <a16:creationId xmlns:a16="http://schemas.microsoft.com/office/drawing/2014/main" id="{8E40A31A-CD29-EEA5-253D-F21111E315B7}"/>
              </a:ext>
            </a:extLst>
          </p:cNvPr>
          <p:cNvGrpSpPr/>
          <p:nvPr/>
        </p:nvGrpSpPr>
        <p:grpSpPr>
          <a:xfrm>
            <a:off x="1184312" y="4552847"/>
            <a:ext cx="4807051" cy="1117918"/>
            <a:chOff x="1184312" y="4157989"/>
            <a:chExt cx="4807051" cy="1117918"/>
          </a:xfrm>
        </p:grpSpPr>
        <p:pic>
          <p:nvPicPr>
            <p:cNvPr id="15" name="Graphic 14">
              <a:hlinkClick r:id="rId10" action="ppaction://hlinksldjump"/>
              <a:extLst>
                <a:ext uri="{FF2B5EF4-FFF2-40B4-BE49-F238E27FC236}">
                  <a16:creationId xmlns:a16="http://schemas.microsoft.com/office/drawing/2014/main" id="{D572D01A-496C-CD67-F6BD-87639302F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84312" y="4157989"/>
              <a:ext cx="4807051" cy="1117918"/>
            </a:xfrm>
            <a:prstGeom prst="rect">
              <a:avLst/>
            </a:prstGeom>
          </p:spPr>
        </p:pic>
        <p:sp>
          <p:nvSpPr>
            <p:cNvPr id="18" name="TextBox 17">
              <a:hlinkClick r:id="rId10" action="ppaction://hlinksldjump"/>
              <a:extLst>
                <a:ext uri="{FF2B5EF4-FFF2-40B4-BE49-F238E27FC236}">
                  <a16:creationId xmlns:a16="http://schemas.microsoft.com/office/drawing/2014/main" id="{48446A86-8702-494A-29B9-D1894E103041}"/>
                </a:ext>
              </a:extLst>
            </p:cNvPr>
            <p:cNvSpPr txBox="1"/>
            <p:nvPr/>
          </p:nvSpPr>
          <p:spPr>
            <a:xfrm>
              <a:off x="1589470" y="4513601"/>
              <a:ext cx="361509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C  .  Hisashi </a:t>
              </a:r>
              <a:r>
                <a:rPr lang="en-GB" sz="2000" dirty="0" err="1">
                  <a:latin typeface="Super Mario World" pitchFamily="2" charset="0"/>
                </a:rPr>
                <a:t>Nogami</a:t>
              </a:r>
              <a:endParaRPr lang="en-GB" sz="2000" dirty="0">
                <a:latin typeface="Super Mario World" pitchFamily="2" charset="0"/>
              </a:endParaRPr>
            </a:p>
          </p:txBody>
        </p:sp>
      </p:grpSp>
      <p:grpSp>
        <p:nvGrpSpPr>
          <p:cNvPr id="19" name="Correct Ans">
            <a:extLst>
              <a:ext uri="{FF2B5EF4-FFF2-40B4-BE49-F238E27FC236}">
                <a16:creationId xmlns:a16="http://schemas.microsoft.com/office/drawing/2014/main" id="{03640446-D1FD-C5AC-7BDF-F6E78DB4616D}"/>
              </a:ext>
            </a:extLst>
          </p:cNvPr>
          <p:cNvGrpSpPr/>
          <p:nvPr/>
        </p:nvGrpSpPr>
        <p:grpSpPr>
          <a:xfrm>
            <a:off x="6183539" y="3256310"/>
            <a:ext cx="4807051" cy="1117918"/>
            <a:chOff x="6183539" y="2861452"/>
            <a:chExt cx="4807051" cy="1117918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A738882A-494D-89A5-3BA8-CC8EFC5F8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83539" y="2861452"/>
              <a:ext cx="4807051" cy="11179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883502-4706-44E4-3ECD-918003A15AA6}"/>
                </a:ext>
              </a:extLst>
            </p:cNvPr>
            <p:cNvSpPr txBox="1"/>
            <p:nvPr/>
          </p:nvSpPr>
          <p:spPr>
            <a:xfrm>
              <a:off x="6609750" y="3220356"/>
              <a:ext cx="4147289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B  .  Shigeru Miyamoto</a:t>
              </a:r>
            </a:p>
          </p:txBody>
        </p:sp>
      </p:grpSp>
      <p:grpSp>
        <p:nvGrpSpPr>
          <p:cNvPr id="22" name="Wrong Ans 2">
            <a:extLst>
              <a:ext uri="{FF2B5EF4-FFF2-40B4-BE49-F238E27FC236}">
                <a16:creationId xmlns:a16="http://schemas.microsoft.com/office/drawing/2014/main" id="{3164D0F0-092C-BD04-9BCC-219FDA5DAEC8}"/>
              </a:ext>
            </a:extLst>
          </p:cNvPr>
          <p:cNvGrpSpPr/>
          <p:nvPr/>
        </p:nvGrpSpPr>
        <p:grpSpPr>
          <a:xfrm>
            <a:off x="6183539" y="4552847"/>
            <a:ext cx="4807051" cy="1117918"/>
            <a:chOff x="6183539" y="4157989"/>
            <a:chExt cx="4807051" cy="1117918"/>
          </a:xfrm>
        </p:grpSpPr>
        <p:pic>
          <p:nvPicPr>
            <p:cNvPr id="23" name="Graphic 22">
              <a:hlinkClick r:id="rId10" action="ppaction://hlinksldjump"/>
              <a:extLst>
                <a:ext uri="{FF2B5EF4-FFF2-40B4-BE49-F238E27FC236}">
                  <a16:creationId xmlns:a16="http://schemas.microsoft.com/office/drawing/2014/main" id="{1AAAB31E-01EF-5898-9098-3CC2EA924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83539" y="4157989"/>
              <a:ext cx="4807051" cy="1117918"/>
            </a:xfrm>
            <a:prstGeom prst="rect">
              <a:avLst/>
            </a:prstGeom>
          </p:spPr>
        </p:pic>
        <p:sp>
          <p:nvSpPr>
            <p:cNvPr id="25" name="TextBox 24">
              <a:hlinkClick r:id="rId10" action="ppaction://hlinksldjump"/>
              <a:extLst>
                <a:ext uri="{FF2B5EF4-FFF2-40B4-BE49-F238E27FC236}">
                  <a16:creationId xmlns:a16="http://schemas.microsoft.com/office/drawing/2014/main" id="{A8D18F88-DB31-793C-3170-F37EDB3AB093}"/>
                </a:ext>
              </a:extLst>
            </p:cNvPr>
            <p:cNvSpPr txBox="1"/>
            <p:nvPr/>
          </p:nvSpPr>
          <p:spPr>
            <a:xfrm>
              <a:off x="6609750" y="4513601"/>
              <a:ext cx="260520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D  .  Elon Musk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910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:asvg="http://schemas.microsoft.com/office/drawing/2016/SVG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28008 -0.003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97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37 -0.10255 L 0.30547 -0.09167 C 0.3073 -0.09028 0.30912 -0.08912 0.31094 -0.08774 C 0.31277 -0.08473 0.31446 -0.08218 0.31628 -0.08056 C 0.32527 -0.05255 0.3211 -0.06459 0.32917 -0.04167 C 0.32969 -0.03658 0.33021 -0.03149 0.33099 -0.02639 C 0.33204 -0.01806 0.3336 -0.01111 0.33464 -0.00324 C 0.33685 0.01574 0.33555 0.00625 0.33816 0.02291 C 0.34636 0.12708 0.33829 0.04051 0.36016 -0.19098 C 0.36055 -0.19653 0.36198 -0.20209 0.36368 -0.20741 C 0.3767 -0.24283 0.39024 -0.27778 0.40378 -0.3132 C 0.40665 -0.32037 0.41081 -0.32778 0.41472 -0.33287 C 0.41654 -0.33357 0.41836 -0.33496 0.42019 -0.33635 C 0.42253 -0.34005 0.425 -0.34468 0.42748 -0.34746 C 0.43243 -0.35371 0.44024 -0.36042 0.44571 -0.36274 C 0.44805 -0.36436 0.45066 -0.36551 0.453 -0.36667 C 0.45482 -0.36783 0.4586 -0.36829 0.4586 -0.36829 " pathEditMode="relative" rAng="0" ptsTypes="AAAAAAAAAAAAAAA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5" y="-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2D1E6E-30B8-F1CA-4934-1BA1F2527D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20" t="47458" r="61850" b="4798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11" name="Picture 10" descr="A picture containing square, rectangle, pattern, line&#10;&#10;Description automatically generated">
            <a:extLst>
              <a:ext uri="{FF2B5EF4-FFF2-40B4-BE49-F238E27FC236}">
                <a16:creationId xmlns:a16="http://schemas.microsoft.com/office/drawing/2014/main" id="{FF1B2655-BA19-5A5F-48F4-BEE91F5C2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9893" y="434721"/>
            <a:ext cx="861905" cy="426962"/>
          </a:xfrm>
          <a:prstGeom prst="rect">
            <a:avLst/>
          </a:prstGeom>
        </p:spPr>
      </p:pic>
      <p:pic>
        <p:nvPicPr>
          <p:cNvPr id="13" name="Picture 12" descr="A picture containing graphics, font, screenshot, design&#10;&#10;Description automatically generated">
            <a:extLst>
              <a:ext uri="{FF2B5EF4-FFF2-40B4-BE49-F238E27FC236}">
                <a16:creationId xmlns:a16="http://schemas.microsoft.com/office/drawing/2014/main" id="{0B160557-759B-B2FF-8569-3A23549BD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54" y="451390"/>
            <a:ext cx="2001233" cy="393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CF48A5-B113-17DF-C053-2C6F168F4684}"/>
              </a:ext>
            </a:extLst>
          </p:cNvPr>
          <p:cNvSpPr txBox="1"/>
          <p:nvPr/>
        </p:nvSpPr>
        <p:spPr>
          <a:xfrm>
            <a:off x="10570464" y="263481"/>
            <a:ext cx="12334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ln w="38100">
                  <a:solidFill>
                    <a:prstClr val="black"/>
                  </a:solidFill>
                </a:ln>
                <a:solidFill>
                  <a:prstClr val="white"/>
                </a:solidFill>
                <a:latin typeface="Super Mario World" pitchFamily="2" charset="0"/>
                <a:ea typeface="+mj-ea"/>
                <a:cs typeface="+mj-cs"/>
              </a:rPr>
              <a:t>5</a:t>
            </a:r>
            <a:endParaRPr lang="en-GB" sz="2400" dirty="0"/>
          </a:p>
        </p:txBody>
      </p:sp>
      <p:pic>
        <p:nvPicPr>
          <p:cNvPr id="16" name="Picture 15" descr="A picture containing square, rectangle, pattern, line&#10;&#10;Description automatically generated">
            <a:extLst>
              <a:ext uri="{FF2B5EF4-FFF2-40B4-BE49-F238E27FC236}">
                <a16:creationId xmlns:a16="http://schemas.microsoft.com/office/drawing/2014/main" id="{B5CC8AAE-E5EF-7DBA-0F7B-91A72A11C1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590" t="7807"/>
          <a:stretch/>
        </p:blipFill>
        <p:spPr>
          <a:xfrm>
            <a:off x="997235" y="975890"/>
            <a:ext cx="374155" cy="393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EF6BE2-4681-58BA-4D98-22FB57FE41DD}"/>
              </a:ext>
            </a:extLst>
          </p:cNvPr>
          <p:cNvSpPr txBox="1"/>
          <p:nvPr/>
        </p:nvSpPr>
        <p:spPr>
          <a:xfrm>
            <a:off x="1277788" y="787981"/>
            <a:ext cx="12334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ln w="38100">
                  <a:solidFill>
                    <a:prstClr val="black"/>
                  </a:solidFill>
                </a:ln>
                <a:solidFill>
                  <a:prstClr val="white"/>
                </a:solidFill>
                <a:latin typeface="Super Mario World" pitchFamily="2" charset="0"/>
                <a:ea typeface="+mj-ea"/>
                <a:cs typeface="+mj-cs"/>
              </a:rPr>
              <a:t>5</a:t>
            </a:r>
            <a:endParaRPr lang="en-GB" sz="24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494315-D8C1-0240-A894-A0CD9F840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3437" y="3233639"/>
            <a:ext cx="1883878" cy="1143784"/>
          </a:xfrm>
          <a:prstGeom prst="rect">
            <a:avLst/>
          </a:prstGeom>
        </p:spPr>
      </p:pic>
      <p:pic>
        <p:nvPicPr>
          <p:cNvPr id="2" name="Picture 1" descr="A picture containing pixel, colorfulness&#10;&#10;Description automatically generated">
            <a:extLst>
              <a:ext uri="{FF2B5EF4-FFF2-40B4-BE49-F238E27FC236}">
                <a16:creationId xmlns:a16="http://schemas.microsoft.com/office/drawing/2014/main" id="{000C254A-4CFD-D471-BDBE-B14C03632DE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6609"/>
          <a:stretch/>
        </p:blipFill>
        <p:spPr>
          <a:xfrm>
            <a:off x="7485488" y="3274452"/>
            <a:ext cx="776233" cy="1388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F3C583-7A53-504B-B81A-6D359C02FD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0639" y="4383314"/>
            <a:ext cx="1085932" cy="1628898"/>
          </a:xfrm>
          <a:prstGeom prst="rect">
            <a:avLst/>
          </a:prstGeom>
        </p:spPr>
      </p:pic>
      <p:pic>
        <p:nvPicPr>
          <p:cNvPr id="27" name="y2mate.com - Super Mario Bros Pipe TravelPower Down Sound Effect .mp3">
            <a:hlinkClick r:id="" action="ppaction://media"/>
            <a:extLst>
              <a:ext uri="{FF2B5EF4-FFF2-40B4-BE49-F238E27FC236}">
                <a16:creationId xmlns:a16="http://schemas.microsoft.com/office/drawing/2014/main" id="{BD0B13BC-9D65-8538-11FF-4280F6C005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97487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68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-3.125E-6 0.186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146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quare, rectangle, pattern, line&#10;&#10;Description automatically generated">
            <a:extLst>
              <a:ext uri="{FF2B5EF4-FFF2-40B4-BE49-F238E27FC236}">
                <a16:creationId xmlns:a16="http://schemas.microsoft.com/office/drawing/2014/main" id="{FF1B2655-BA19-5A5F-48F4-BEE91F5C2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9893" y="434721"/>
            <a:ext cx="861905" cy="426962"/>
          </a:xfrm>
          <a:prstGeom prst="rect">
            <a:avLst/>
          </a:prstGeom>
        </p:spPr>
      </p:pic>
      <p:pic>
        <p:nvPicPr>
          <p:cNvPr id="13" name="Picture 12" descr="A picture containing graphics, font, screenshot, design&#10;&#10;Description automatically generated">
            <a:extLst>
              <a:ext uri="{FF2B5EF4-FFF2-40B4-BE49-F238E27FC236}">
                <a16:creationId xmlns:a16="http://schemas.microsoft.com/office/drawing/2014/main" id="{0B160557-759B-B2FF-8569-3A23549BD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854" y="451390"/>
            <a:ext cx="2001233" cy="393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CF48A5-B113-17DF-C053-2C6F168F4684}"/>
              </a:ext>
            </a:extLst>
          </p:cNvPr>
          <p:cNvSpPr txBox="1"/>
          <p:nvPr/>
        </p:nvSpPr>
        <p:spPr>
          <a:xfrm>
            <a:off x="10570464" y="263481"/>
            <a:ext cx="12334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ln w="38100">
                  <a:solidFill>
                    <a:prstClr val="black"/>
                  </a:solidFill>
                </a:ln>
                <a:solidFill>
                  <a:prstClr val="white"/>
                </a:solidFill>
                <a:latin typeface="Super Mario World" pitchFamily="2" charset="0"/>
                <a:ea typeface="+mj-ea"/>
                <a:cs typeface="+mj-cs"/>
              </a:rPr>
              <a:t>5</a:t>
            </a:r>
            <a:endParaRPr lang="en-GB" sz="2400" dirty="0"/>
          </a:p>
        </p:txBody>
      </p:sp>
      <p:pic>
        <p:nvPicPr>
          <p:cNvPr id="16" name="Picture 15" descr="A picture containing square, rectangle, pattern, line&#10;&#10;Description automatically generated">
            <a:extLst>
              <a:ext uri="{FF2B5EF4-FFF2-40B4-BE49-F238E27FC236}">
                <a16:creationId xmlns:a16="http://schemas.microsoft.com/office/drawing/2014/main" id="{B5CC8AAE-E5EF-7DBA-0F7B-91A72A11C11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590" t="7807"/>
          <a:stretch/>
        </p:blipFill>
        <p:spPr>
          <a:xfrm>
            <a:off x="997235" y="975890"/>
            <a:ext cx="374155" cy="393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EF6BE2-4681-58BA-4D98-22FB57FE41DD}"/>
              </a:ext>
            </a:extLst>
          </p:cNvPr>
          <p:cNvSpPr txBox="1"/>
          <p:nvPr/>
        </p:nvSpPr>
        <p:spPr>
          <a:xfrm>
            <a:off x="1277788" y="787981"/>
            <a:ext cx="12334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ln w="38100">
                  <a:solidFill>
                    <a:prstClr val="black"/>
                  </a:solidFill>
                </a:ln>
                <a:solidFill>
                  <a:prstClr val="white"/>
                </a:solidFill>
                <a:latin typeface="Super Mario World" pitchFamily="2" charset="0"/>
                <a:ea typeface="+mj-ea"/>
                <a:cs typeface="+mj-cs"/>
              </a:rPr>
              <a:t>5</a:t>
            </a:r>
            <a:endParaRPr lang="en-GB" sz="2400" dirty="0"/>
          </a:p>
        </p:txBody>
      </p:sp>
      <p:pic>
        <p:nvPicPr>
          <p:cNvPr id="1028" name="Picture 4" descr="850 Nintendo ideas | mario art, super mario bros, mario bros">
            <a:extLst>
              <a:ext uri="{FF2B5EF4-FFF2-40B4-BE49-F238E27FC236}">
                <a16:creationId xmlns:a16="http://schemas.microsoft.com/office/drawing/2014/main" id="{2D39C752-A9A0-49F8-4C06-56837AE16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776" y="1618739"/>
            <a:ext cx="2045992" cy="303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pixel, colorfulness&#10;&#10;Description automatically generated">
            <a:extLst>
              <a:ext uri="{FF2B5EF4-FFF2-40B4-BE49-F238E27FC236}">
                <a16:creationId xmlns:a16="http://schemas.microsoft.com/office/drawing/2014/main" id="{05CDB3BC-9CA3-2C59-7280-D0C77F05610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6609"/>
          <a:stretch/>
        </p:blipFill>
        <p:spPr>
          <a:xfrm>
            <a:off x="704751" y="4345932"/>
            <a:ext cx="776233" cy="13883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F98B525-78EB-B545-92C5-704AB451BA2D}"/>
              </a:ext>
            </a:extLst>
          </p:cNvPr>
          <p:cNvGrpSpPr/>
          <p:nvPr/>
        </p:nvGrpSpPr>
        <p:grpSpPr>
          <a:xfrm>
            <a:off x="-1" y="5300579"/>
            <a:ext cx="18359213" cy="1557422"/>
            <a:chOff x="0" y="5953125"/>
            <a:chExt cx="10666854" cy="9048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376305-0FB2-9F83-4911-FFC1054FD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5953125"/>
              <a:ext cx="6096000" cy="9048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64C6B6B-B604-E16B-18E6-447D5B05C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8865"/>
            <a:stretch/>
          </p:blipFill>
          <p:spPr>
            <a:xfrm>
              <a:off x="5720855" y="5953125"/>
              <a:ext cx="4945999" cy="904875"/>
            </a:xfrm>
            <a:prstGeom prst="rect">
              <a:avLst/>
            </a:prstGeom>
          </p:spPr>
        </p:pic>
      </p:grpSp>
      <p:pic>
        <p:nvPicPr>
          <p:cNvPr id="15" name="y2mate.com - Super Mario Bros Pipe TravelPower Down Sound Effect .mp3">
            <a:hlinkClick r:id="" action="ppaction://media"/>
            <a:extLst>
              <a:ext uri="{FF2B5EF4-FFF2-40B4-BE49-F238E27FC236}">
                <a16:creationId xmlns:a16="http://schemas.microsoft.com/office/drawing/2014/main" id="{E57CC896-DDD5-7ED1-9A14-F6B55D8E10C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9.3308" end="3484.5721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487334" y="7097136"/>
            <a:ext cx="812800" cy="812800"/>
          </a:xfrm>
          <a:prstGeom prst="rect">
            <a:avLst/>
          </a:prstGeom>
        </p:spPr>
      </p:pic>
      <p:pic>
        <p:nvPicPr>
          <p:cNvPr id="19" name="Bowser Theme">
            <a:hlinkClick r:id="" action="ppaction://media"/>
            <a:extLst>
              <a:ext uri="{FF2B5EF4-FFF2-40B4-BE49-F238E27FC236}">
                <a16:creationId xmlns:a16="http://schemas.microsoft.com/office/drawing/2014/main" id="{BD3311A3-1677-92DF-8B69-9A27DD5DEB3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85600" y="7097136"/>
            <a:ext cx="812800" cy="812800"/>
          </a:xfrm>
          <a:prstGeom prst="rect">
            <a:avLst/>
          </a:prstGeom>
        </p:spPr>
      </p:pic>
      <p:grpSp>
        <p:nvGrpSpPr>
          <p:cNvPr id="20" name="Wrong Ans 3">
            <a:extLst>
              <a:ext uri="{FF2B5EF4-FFF2-40B4-BE49-F238E27FC236}">
                <a16:creationId xmlns:a16="http://schemas.microsoft.com/office/drawing/2014/main" id="{C8316278-7407-B65A-D7E6-6B330E069D83}"/>
              </a:ext>
            </a:extLst>
          </p:cNvPr>
          <p:cNvGrpSpPr/>
          <p:nvPr/>
        </p:nvGrpSpPr>
        <p:grpSpPr>
          <a:xfrm>
            <a:off x="1184312" y="3273844"/>
            <a:ext cx="4807051" cy="1117918"/>
            <a:chOff x="1184312" y="2861452"/>
            <a:chExt cx="4807051" cy="1117918"/>
          </a:xfrm>
        </p:grpSpPr>
        <p:pic>
          <p:nvPicPr>
            <p:cNvPr id="21" name="Graphic 20">
              <a:hlinkClick r:id="rId13" action="ppaction://hlinksldjump"/>
              <a:extLst>
                <a:ext uri="{FF2B5EF4-FFF2-40B4-BE49-F238E27FC236}">
                  <a16:creationId xmlns:a16="http://schemas.microsoft.com/office/drawing/2014/main" id="{4FD0F13B-C403-9AE8-8B3C-7DC0B91EA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84312" y="2861452"/>
              <a:ext cx="4807051" cy="1117918"/>
            </a:xfrm>
            <a:prstGeom prst="rect">
              <a:avLst/>
            </a:prstGeom>
          </p:spPr>
        </p:pic>
        <p:sp>
          <p:nvSpPr>
            <p:cNvPr id="22" name="TextBox 21">
              <a:hlinkClick r:id="rId13" action="ppaction://hlinksldjump"/>
              <a:extLst>
                <a:ext uri="{FF2B5EF4-FFF2-40B4-BE49-F238E27FC236}">
                  <a16:creationId xmlns:a16="http://schemas.microsoft.com/office/drawing/2014/main" id="{6FB12C3A-E1AF-FB61-A01F-F5CDBD612CFD}"/>
                </a:ext>
              </a:extLst>
            </p:cNvPr>
            <p:cNvSpPr txBox="1"/>
            <p:nvPr/>
          </p:nvSpPr>
          <p:spPr>
            <a:xfrm>
              <a:off x="1589470" y="3220356"/>
              <a:ext cx="198964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A  . Golfer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6C9F250-F014-C0DD-A2DF-C1D36E47F905}"/>
              </a:ext>
            </a:extLst>
          </p:cNvPr>
          <p:cNvSpPr/>
          <p:nvPr/>
        </p:nvSpPr>
        <p:spPr>
          <a:xfrm>
            <a:off x="1184312" y="1795181"/>
            <a:ext cx="8662114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GB" sz="2400" spc="300" dirty="0">
                <a:latin typeface="Super Mario World" pitchFamily="2" charset="0"/>
              </a:rPr>
              <a:t>Question 6: </a:t>
            </a:r>
          </a:p>
          <a:p>
            <a:r>
              <a:rPr lang="en-HK" sz="2400" spc="300" dirty="0">
                <a:latin typeface="Super Mario World" pitchFamily="2" charset="0"/>
              </a:rPr>
              <a:t>Which of these roles has Mario NOT appeared in a game?</a:t>
            </a:r>
          </a:p>
        </p:txBody>
      </p:sp>
      <p:grpSp>
        <p:nvGrpSpPr>
          <p:cNvPr id="29" name="Correct Ans">
            <a:extLst>
              <a:ext uri="{FF2B5EF4-FFF2-40B4-BE49-F238E27FC236}">
                <a16:creationId xmlns:a16="http://schemas.microsoft.com/office/drawing/2014/main" id="{11955543-8ACB-C7DF-7B03-E645E86A38FC}"/>
              </a:ext>
            </a:extLst>
          </p:cNvPr>
          <p:cNvGrpSpPr/>
          <p:nvPr/>
        </p:nvGrpSpPr>
        <p:grpSpPr>
          <a:xfrm>
            <a:off x="1184312" y="4570381"/>
            <a:ext cx="4807051" cy="1117918"/>
            <a:chOff x="6183539" y="2861452"/>
            <a:chExt cx="4807051" cy="1117918"/>
          </a:xfrm>
        </p:grpSpPr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EC15355A-FE3E-E22D-FCA9-823425F33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83539" y="2861452"/>
              <a:ext cx="4807051" cy="111791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D6E592-5729-6742-5D1B-5844A02C1893}"/>
                </a:ext>
              </a:extLst>
            </p:cNvPr>
            <p:cNvSpPr txBox="1"/>
            <p:nvPr/>
          </p:nvSpPr>
          <p:spPr>
            <a:xfrm>
              <a:off x="6609750" y="3220356"/>
              <a:ext cx="263726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C  .  Librarian</a:t>
              </a:r>
            </a:p>
          </p:txBody>
        </p:sp>
      </p:grpSp>
      <p:grpSp>
        <p:nvGrpSpPr>
          <p:cNvPr id="24" name="Wrong Ans 1">
            <a:extLst>
              <a:ext uri="{FF2B5EF4-FFF2-40B4-BE49-F238E27FC236}">
                <a16:creationId xmlns:a16="http://schemas.microsoft.com/office/drawing/2014/main" id="{FAA8B89E-751E-F388-B691-D307CA970243}"/>
              </a:ext>
            </a:extLst>
          </p:cNvPr>
          <p:cNvGrpSpPr/>
          <p:nvPr/>
        </p:nvGrpSpPr>
        <p:grpSpPr>
          <a:xfrm>
            <a:off x="6183539" y="3273844"/>
            <a:ext cx="4807051" cy="1117918"/>
            <a:chOff x="1184312" y="4157989"/>
            <a:chExt cx="4807051" cy="1117918"/>
          </a:xfrm>
        </p:grpSpPr>
        <p:pic>
          <p:nvPicPr>
            <p:cNvPr id="25" name="Graphic 24">
              <a:hlinkClick r:id="rId13" action="ppaction://hlinksldjump"/>
              <a:extLst>
                <a:ext uri="{FF2B5EF4-FFF2-40B4-BE49-F238E27FC236}">
                  <a16:creationId xmlns:a16="http://schemas.microsoft.com/office/drawing/2014/main" id="{C6AED7BC-A657-9423-6EC0-A67EC6610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84312" y="4157989"/>
              <a:ext cx="4807051" cy="1117918"/>
            </a:xfrm>
            <a:prstGeom prst="rect">
              <a:avLst/>
            </a:prstGeom>
          </p:spPr>
        </p:pic>
        <p:sp>
          <p:nvSpPr>
            <p:cNvPr id="28" name="TextBox 27">
              <a:hlinkClick r:id="rId13" action="ppaction://hlinksldjump"/>
              <a:extLst>
                <a:ext uri="{FF2B5EF4-FFF2-40B4-BE49-F238E27FC236}">
                  <a16:creationId xmlns:a16="http://schemas.microsoft.com/office/drawing/2014/main" id="{43DE06EC-CFFC-94C9-5C85-AFB1B5D42A64}"/>
                </a:ext>
              </a:extLst>
            </p:cNvPr>
            <p:cNvSpPr txBox="1"/>
            <p:nvPr/>
          </p:nvSpPr>
          <p:spPr>
            <a:xfrm>
              <a:off x="1589470" y="4513601"/>
              <a:ext cx="1755609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B  .  Chef</a:t>
              </a:r>
            </a:p>
          </p:txBody>
        </p:sp>
      </p:grpSp>
      <p:grpSp>
        <p:nvGrpSpPr>
          <p:cNvPr id="32" name="Wrong Ans 2">
            <a:extLst>
              <a:ext uri="{FF2B5EF4-FFF2-40B4-BE49-F238E27FC236}">
                <a16:creationId xmlns:a16="http://schemas.microsoft.com/office/drawing/2014/main" id="{1E4AD719-E9D7-027F-1093-B0B8EA17F706}"/>
              </a:ext>
            </a:extLst>
          </p:cNvPr>
          <p:cNvGrpSpPr/>
          <p:nvPr/>
        </p:nvGrpSpPr>
        <p:grpSpPr>
          <a:xfrm>
            <a:off x="6183539" y="4570381"/>
            <a:ext cx="4807051" cy="1117918"/>
            <a:chOff x="6183539" y="4157989"/>
            <a:chExt cx="4807051" cy="1117918"/>
          </a:xfrm>
        </p:grpSpPr>
        <p:pic>
          <p:nvPicPr>
            <p:cNvPr id="33" name="Graphic 32">
              <a:hlinkClick r:id="rId13" action="ppaction://hlinksldjump"/>
              <a:extLst>
                <a:ext uri="{FF2B5EF4-FFF2-40B4-BE49-F238E27FC236}">
                  <a16:creationId xmlns:a16="http://schemas.microsoft.com/office/drawing/2014/main" id="{223B57B9-5ECE-3748-3AB2-551D43621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83539" y="4157989"/>
              <a:ext cx="4807051" cy="1117918"/>
            </a:xfrm>
            <a:prstGeom prst="rect">
              <a:avLst/>
            </a:prstGeom>
          </p:spPr>
        </p:pic>
        <p:sp>
          <p:nvSpPr>
            <p:cNvPr id="36" name="TextBox 35">
              <a:hlinkClick r:id="rId13" action="ppaction://hlinksldjump"/>
              <a:extLst>
                <a:ext uri="{FF2B5EF4-FFF2-40B4-BE49-F238E27FC236}">
                  <a16:creationId xmlns:a16="http://schemas.microsoft.com/office/drawing/2014/main" id="{CB222FC1-7C02-A324-0089-FE5096E1F27C}"/>
                </a:ext>
              </a:extLst>
            </p:cNvPr>
            <p:cNvSpPr txBox="1"/>
            <p:nvPr/>
          </p:nvSpPr>
          <p:spPr>
            <a:xfrm>
              <a:off x="6609750" y="4513601"/>
              <a:ext cx="286168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D  .  Carpenter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AD90C7F-3465-C329-B27B-225FB249B2CC}"/>
              </a:ext>
            </a:extLst>
          </p:cNvPr>
          <p:cNvSpPr txBox="1"/>
          <p:nvPr/>
        </p:nvSpPr>
        <p:spPr>
          <a:xfrm>
            <a:off x="-51364" y="7081958"/>
            <a:ext cx="4261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Set correct answer as </a:t>
            </a:r>
            <a:r>
              <a:rPr lang="en-GB" sz="2800" b="1" dirty="0">
                <a:solidFill>
                  <a:srgbClr val="FF3A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7822646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1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7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59259E-6 L -0.50364 -0.000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82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0.57657 0.0025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28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 showWhenStopped="0">
                <p:cTn id="5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GIF's ONLY by j8dengoodguy - Pixilart">
            <a:extLst>
              <a:ext uri="{FF2B5EF4-FFF2-40B4-BE49-F238E27FC236}">
                <a16:creationId xmlns:a16="http://schemas.microsoft.com/office/drawing/2014/main" id="{ED29D4A1-6B0C-470B-3B80-0F89E912E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76" y="782053"/>
            <a:ext cx="5616225" cy="56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IF's ONLY by j8dengoodguy - Pixilart">
            <a:extLst>
              <a:ext uri="{FF2B5EF4-FFF2-40B4-BE49-F238E27FC236}">
                <a16:creationId xmlns:a16="http://schemas.microsoft.com/office/drawing/2014/main" id="{82F9536E-D6E1-A941-5A8C-D0D04FB6E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01207" y="27878"/>
            <a:ext cx="5616225" cy="56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uper Mario World | We Are Peach Wiki | Fandom">
            <a:extLst>
              <a:ext uri="{FF2B5EF4-FFF2-40B4-BE49-F238E27FC236}">
                <a16:creationId xmlns:a16="http://schemas.microsoft.com/office/drawing/2014/main" id="{3F7CD77A-F657-C4B6-A6D1-2E2763DBB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9" t="30926" r="26051" b="22839"/>
          <a:stretch/>
        </p:blipFill>
        <p:spPr bwMode="auto">
          <a:xfrm>
            <a:off x="6261338" y="4148254"/>
            <a:ext cx="1460810" cy="146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pixel, colorfulness&#10;&#10;Description automatically generated">
            <a:extLst>
              <a:ext uri="{FF2B5EF4-FFF2-40B4-BE49-F238E27FC236}">
                <a16:creationId xmlns:a16="http://schemas.microsoft.com/office/drawing/2014/main" id="{5F6B1C6B-288B-BD3B-E1FF-C2B876FFCC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6609"/>
          <a:stretch/>
        </p:blipFill>
        <p:spPr>
          <a:xfrm>
            <a:off x="7485489" y="4393580"/>
            <a:ext cx="714766" cy="1278401"/>
          </a:xfrm>
          <a:prstGeom prst="rect">
            <a:avLst/>
          </a:prstGeom>
        </p:spPr>
      </p:pic>
      <p:pic>
        <p:nvPicPr>
          <p:cNvPr id="11" name="Picture 10" descr="A picture containing square, rectangle, pattern, line&#10;&#10;Description automatically generated">
            <a:extLst>
              <a:ext uri="{FF2B5EF4-FFF2-40B4-BE49-F238E27FC236}">
                <a16:creationId xmlns:a16="http://schemas.microsoft.com/office/drawing/2014/main" id="{FF1B2655-BA19-5A5F-48F4-BEE91F5C23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9893" y="434721"/>
            <a:ext cx="861905" cy="426962"/>
          </a:xfrm>
          <a:prstGeom prst="rect">
            <a:avLst/>
          </a:prstGeom>
        </p:spPr>
      </p:pic>
      <p:pic>
        <p:nvPicPr>
          <p:cNvPr id="13" name="Picture 12" descr="A picture containing graphics, font, screenshot, design&#10;&#10;Description automatically generated">
            <a:extLst>
              <a:ext uri="{FF2B5EF4-FFF2-40B4-BE49-F238E27FC236}">
                <a16:creationId xmlns:a16="http://schemas.microsoft.com/office/drawing/2014/main" id="{0B160557-759B-B2FF-8569-3A23549BDA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854" y="451390"/>
            <a:ext cx="2001233" cy="393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CF48A5-B113-17DF-C053-2C6F168F4684}"/>
              </a:ext>
            </a:extLst>
          </p:cNvPr>
          <p:cNvSpPr txBox="1"/>
          <p:nvPr/>
        </p:nvSpPr>
        <p:spPr>
          <a:xfrm>
            <a:off x="10570464" y="263481"/>
            <a:ext cx="12334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ln w="38100">
                  <a:solidFill>
                    <a:prstClr val="black"/>
                  </a:solidFill>
                </a:ln>
                <a:solidFill>
                  <a:prstClr val="white"/>
                </a:solidFill>
                <a:latin typeface="Super Mario World" pitchFamily="2" charset="0"/>
                <a:ea typeface="+mj-ea"/>
                <a:cs typeface="+mj-cs"/>
              </a:rPr>
              <a:t>5</a:t>
            </a:r>
            <a:endParaRPr lang="en-GB" sz="2400" dirty="0"/>
          </a:p>
        </p:txBody>
      </p:sp>
      <p:pic>
        <p:nvPicPr>
          <p:cNvPr id="16" name="Picture 15" descr="A picture containing square, rectangle, pattern, line&#10;&#10;Description automatically generated">
            <a:extLst>
              <a:ext uri="{FF2B5EF4-FFF2-40B4-BE49-F238E27FC236}">
                <a16:creationId xmlns:a16="http://schemas.microsoft.com/office/drawing/2014/main" id="{B5CC8AAE-E5EF-7DBA-0F7B-91A72A11C11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590" t="7807"/>
          <a:stretch/>
        </p:blipFill>
        <p:spPr>
          <a:xfrm>
            <a:off x="997235" y="975890"/>
            <a:ext cx="374155" cy="393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EF6BE2-4681-58BA-4D98-22FB57FE41DD}"/>
              </a:ext>
            </a:extLst>
          </p:cNvPr>
          <p:cNvSpPr txBox="1"/>
          <p:nvPr/>
        </p:nvSpPr>
        <p:spPr>
          <a:xfrm>
            <a:off x="1277788" y="787981"/>
            <a:ext cx="12334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ln w="38100">
                  <a:solidFill>
                    <a:prstClr val="black"/>
                  </a:solidFill>
                </a:ln>
                <a:solidFill>
                  <a:prstClr val="white"/>
                </a:solidFill>
                <a:latin typeface="Super Mario World" pitchFamily="2" charset="0"/>
                <a:ea typeface="+mj-ea"/>
                <a:cs typeface="+mj-cs"/>
              </a:rPr>
              <a:t>5</a:t>
            </a:r>
            <a:endParaRPr lang="en-GB" sz="2400" dirty="0"/>
          </a:p>
        </p:txBody>
      </p:sp>
      <p:pic>
        <p:nvPicPr>
          <p:cNvPr id="1028" name="Picture 4" descr="850 Nintendo ideas | mario art, super mario bros, mario bros">
            <a:extLst>
              <a:ext uri="{FF2B5EF4-FFF2-40B4-BE49-F238E27FC236}">
                <a16:creationId xmlns:a16="http://schemas.microsoft.com/office/drawing/2014/main" id="{2D39C752-A9A0-49F8-4C06-56837AE16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776" y="1618739"/>
            <a:ext cx="2045992" cy="303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ngel Chavez — Super Mario World - Bowser Defeated!">
            <a:extLst>
              <a:ext uri="{FF2B5EF4-FFF2-40B4-BE49-F238E27FC236}">
                <a16:creationId xmlns:a16="http://schemas.microsoft.com/office/drawing/2014/main" id="{AE0FCE37-93FF-8A00-18EC-30C52A58B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1" r="14100"/>
          <a:stretch/>
        </p:blipFill>
        <p:spPr bwMode="auto">
          <a:xfrm>
            <a:off x="9218384" y="1171861"/>
            <a:ext cx="2751340" cy="393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BE921E0C-E6C5-2A5A-9017-3CC9D65EC5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20994" y="4306300"/>
            <a:ext cx="901154" cy="13099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F98B525-78EB-B545-92C5-704AB451BA2D}"/>
              </a:ext>
            </a:extLst>
          </p:cNvPr>
          <p:cNvGrpSpPr/>
          <p:nvPr/>
        </p:nvGrpSpPr>
        <p:grpSpPr>
          <a:xfrm>
            <a:off x="0" y="5300578"/>
            <a:ext cx="12192001" cy="1557422"/>
            <a:chOff x="3583201" y="5953125"/>
            <a:chExt cx="7083653" cy="9048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376305-0FB2-9F83-4911-FFC1054FD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8780"/>
            <a:stretch/>
          </p:blipFill>
          <p:spPr>
            <a:xfrm>
              <a:off x="3583201" y="5953125"/>
              <a:ext cx="2512798" cy="9048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64C6B6B-B604-E16B-18E6-447D5B05C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8865"/>
            <a:stretch/>
          </p:blipFill>
          <p:spPr>
            <a:xfrm>
              <a:off x="5720855" y="5953125"/>
              <a:ext cx="4945999" cy="90487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9DD4BBC-76EA-8A4D-9C6E-2322BB91ADC8}"/>
              </a:ext>
            </a:extLst>
          </p:cNvPr>
          <p:cNvSpPr/>
          <p:nvPr/>
        </p:nvSpPr>
        <p:spPr>
          <a:xfrm>
            <a:off x="1769684" y="2167816"/>
            <a:ext cx="8662114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GB" sz="3200" spc="300" dirty="0">
                <a:latin typeface="Super Mario World" pitchFamily="2" charset="0"/>
              </a:rPr>
              <a:t>Thank you to our hero, Mario for restoring peace to our kingdom!</a:t>
            </a:r>
            <a:endParaRPr lang="en-HK" sz="3200" spc="300" dirty="0">
              <a:latin typeface="Super Mario World" pitchFamily="2" charset="0"/>
            </a:endParaRPr>
          </a:p>
        </p:txBody>
      </p:sp>
      <p:pic>
        <p:nvPicPr>
          <p:cNvPr id="12" name="Level Complete">
            <a:hlinkClick r:id="" action="ppaction://media"/>
            <a:extLst>
              <a:ext uri="{FF2B5EF4-FFF2-40B4-BE49-F238E27FC236}">
                <a16:creationId xmlns:a16="http://schemas.microsoft.com/office/drawing/2014/main" id="{D7B063D1-0BF4-FD20-2DFE-226238EC5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714829" y="695219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5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76 0.0162 C -0.06862 0.01898 -0.04453 0.02384 -0.02656 0.0162 C -0.02214 0.01412 -0.02513 0.00463 -0.02422 -0.00093 C -0.0207 -0.0551 -0.0237 -0.01899 -0.01953 -0.05996 C -0.01862 -0.06945 -0.01654 -0.09445 -0.01497 -0.10486 C -0.01367 -0.1125 -0.01185 -0.11991 -0.01016 -0.12755 C -0.00117 -0.21436 -0.00912 -0.1301 -0.003 -0.22061 C -0.00182 -0.24005 -0.00195 -0.26042 0.00156 -0.2794 C 0.00638 -0.30463 0.01029 -0.32824 0.01575 -0.35278 C 0.01719 -0.35903 0.01862 -0.36598 0.02031 -0.37246 C 0.02253 -0.3801 0.02526 -0.3875 0.02734 -0.39514 C 0.0332 -0.41436 0.03398 -0.42199 0.04154 -0.44005 C 0.0444 -0.44676 0.04805 -0.45301 0.05091 -0.45973 C 0.05586 -0.47084 0.05963 -0.48264 0.0651 -0.49329 C 0.06979 -0.50278 0.075 -0.51158 0.07917 -0.52153 C 0.08073 -0.52524 0.08177 -0.5294 0.08385 -0.53287 C 0.08802 -0.53889 0.09375 -0.54352 0.09792 -0.54977 C 0.10104 -0.55463 0.10378 -0.55949 0.10729 -0.56366 C 0.10937 -0.56621 0.11198 -0.5676 0.11445 -0.56922 C 0.11758 -0.57153 0.1207 -0.57338 0.12383 -0.57524 C 0.13333 -0.57963 0.13815 -0.58079 0.14726 -0.58311 C 0.15664 -0.58264 0.16628 -0.58287 0.17565 -0.58079 C 0.18463 -0.57848 0.18568 -0.57292 0.19206 -0.5669 C 0.19414 -0.56436 0.19687 -0.5632 0.19896 -0.56088 C 0.20404 -0.55556 0.20937 -0.5507 0.21315 -0.54399 C 0.21628 -0.53843 0.22773 -0.52431 0.22253 -0.52732 C 0.2194 -0.52894 0.21628 -0.53079 0.21315 -0.53287 C 0.21068 -0.53449 0.20872 -0.53704 0.20612 -0.53843 C 0.19857 -0.54283 0.19088 -0.54723 0.18255 -0.54977 C 0.1694 -0.55371 0.1763 -0.55186 0.16146 -0.55533 C 0.14505 -0.55348 0.12812 -0.55394 0.11211 -0.54977 C 0.10651 -0.54815 0.10273 -0.54213 0.09792 -0.53843 C 0.09336 -0.53542 0.08815 -0.53334 0.08385 -0.5301 C 0.0319 -0.48959 0.06667 -0.51806 0.03672 -0.48218 C 0.03177 -0.47616 0.02513 -0.47176 0.02031 -0.46528 C 0.01172 -0.45301 0.00469 -0.43912 -0.003 -0.42593 C -0.01823 -0.39977 -0.00716 -0.41783 -0.02201 -0.38912 C -0.02487 -0.38334 -0.02904 -0.37824 -0.03138 -0.37246 C -0.03529 -0.36158 -0.03698 -0.34977 -0.04076 -0.33843 C -0.04245 -0.3338 -0.04401 -0.3294 -0.04557 -0.32454 C -0.04818 -0.31574 -0.05326 -0.29676 -0.05495 -0.28797 C -0.06068 -0.25787 -0.053 -0.2838 -0.06198 -0.25695 C -0.06263 -0.25139 -0.06341 -0.24561 -0.06432 -0.24005 C -0.06484 -0.23519 -0.06615 -0.23079 -0.06654 -0.2257 C -0.06784 -0.21459 -0.06797 -0.20348 -0.06901 -0.19213 C -0.07005 -0.17986 -0.07135 -0.17547 -0.0737 -0.16389 C -0.07865 -0.10463 -0.0724 -0.17061 -0.08307 -0.09375 C -0.08451 -0.08334 -0.08568 -0.07292 -0.08776 -0.06297 C -0.08932 -0.0551 -0.09089 -0.04769 -0.09245 -0.04005 C -0.09323 -0.03658 -0.09427 -0.03264 -0.09492 -0.02894 C -0.0957 -0.02431 -0.09609 -0.01945 -0.09714 -0.01505 C -0.10013 -0.00139 -0.09948 -0.01135 -0.09948 -0.00093 " pathEditMode="relative" rAng="0" ptsTypes="AAAAAAAAAAAAAAAAAAAAAAAAAAAAAAAAAAAAAAAAAAAAAAAAAAAA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7" y="-2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5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6E5C2-031B-EEC2-52B8-6FFC3A11E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6400" y="2967335"/>
            <a:ext cx="3149600" cy="923330"/>
          </a:xfrm>
        </p:spPr>
        <p:txBody>
          <a:bodyPr/>
          <a:lstStyle/>
          <a:p>
            <a:r>
              <a:rPr lang="en-GB" dirty="0"/>
              <a:t>Game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FFDAE-DA5F-EC1B-35D3-1C30CE0B67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Over</a:t>
            </a:r>
          </a:p>
        </p:txBody>
      </p:sp>
      <p:pic>
        <p:nvPicPr>
          <p:cNvPr id="4" name="Game Over">
            <a:hlinkClick r:id="" action="ppaction://media"/>
            <a:extLst>
              <a:ext uri="{FF2B5EF4-FFF2-40B4-BE49-F238E27FC236}">
                <a16:creationId xmlns:a16="http://schemas.microsoft.com/office/drawing/2014/main" id="{4B06021D-B3C5-66E6-30EC-7786A312CD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7089361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55B39-B102-EC11-1AAD-B8B4E7F789FE}"/>
              </a:ext>
            </a:extLst>
          </p:cNvPr>
          <p:cNvSpPr txBox="1"/>
          <p:nvPr/>
        </p:nvSpPr>
        <p:spPr>
          <a:xfrm>
            <a:off x="4113602" y="5381734"/>
            <a:ext cx="4165414" cy="86026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1800" spc="300" dirty="0">
                <a:solidFill>
                  <a:schemeClr val="bg1"/>
                </a:solidFill>
                <a:latin typeface="Super Mario World" pitchFamily="2" charset="0"/>
              </a:rPr>
              <a:t>Click to try again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69419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" presetClass="entr" presetSubtype="5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creenshot, pattern, wrapping paper, design&#10;&#10;Description automatically generated">
            <a:extLst>
              <a:ext uri="{FF2B5EF4-FFF2-40B4-BE49-F238E27FC236}">
                <a16:creationId xmlns:a16="http://schemas.microsoft.com/office/drawing/2014/main" id="{6E4D8A88-456B-B08A-481D-8815E962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60" y="325464"/>
            <a:ext cx="11422251" cy="642501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59F4EAF-564C-1F55-8EA0-2F0E56421501}"/>
              </a:ext>
            </a:extLst>
          </p:cNvPr>
          <p:cNvGrpSpPr/>
          <p:nvPr/>
        </p:nvGrpSpPr>
        <p:grpSpPr>
          <a:xfrm>
            <a:off x="-2" y="0"/>
            <a:ext cx="12192004" cy="6858000"/>
            <a:chOff x="-3" y="0"/>
            <a:chExt cx="12192004" cy="6858000"/>
          </a:xfrm>
        </p:grpSpPr>
        <p:pic>
          <p:nvPicPr>
            <p:cNvPr id="3" name="Picture 2" descr="A picture containing rectangle, square, picture frame, frame&#10;&#10;Description automatically generated">
              <a:extLst>
                <a:ext uri="{FF2B5EF4-FFF2-40B4-BE49-F238E27FC236}">
                  <a16:creationId xmlns:a16="http://schemas.microsoft.com/office/drawing/2014/main" id="{83A91BE2-CF43-B4F1-E3F2-5C762760B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840" b="50000"/>
            <a:stretch/>
          </p:blipFill>
          <p:spPr>
            <a:xfrm>
              <a:off x="-2" y="0"/>
              <a:ext cx="6752352" cy="3599644"/>
            </a:xfrm>
            <a:prstGeom prst="rect">
              <a:avLst/>
            </a:prstGeom>
          </p:spPr>
        </p:pic>
        <p:pic>
          <p:nvPicPr>
            <p:cNvPr id="4" name="Picture 3" descr="A picture containing rectangle, square, picture frame, frame&#10;&#10;Description automatically generated">
              <a:extLst>
                <a:ext uri="{FF2B5EF4-FFF2-40B4-BE49-F238E27FC236}">
                  <a16:creationId xmlns:a16="http://schemas.microsoft.com/office/drawing/2014/main" id="{3FEA5E88-2DF6-CEAD-FF78-3B703813E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073" r="-39" b="50000"/>
            <a:stretch/>
          </p:blipFill>
          <p:spPr>
            <a:xfrm>
              <a:off x="6752351" y="0"/>
              <a:ext cx="5439650" cy="3599644"/>
            </a:xfrm>
            <a:prstGeom prst="rect">
              <a:avLst/>
            </a:prstGeom>
          </p:spPr>
        </p:pic>
        <p:pic>
          <p:nvPicPr>
            <p:cNvPr id="5" name="Picture 4" descr="A picture containing rectangle, square, picture frame, frame&#10;&#10;Description automatically generated">
              <a:extLst>
                <a:ext uri="{FF2B5EF4-FFF2-40B4-BE49-F238E27FC236}">
                  <a16:creationId xmlns:a16="http://schemas.microsoft.com/office/drawing/2014/main" id="{C8F3EEBF-B3FD-43E6-9376-32BA9EB38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51879" r="10467" b="492"/>
            <a:stretch/>
          </p:blipFill>
          <p:spPr>
            <a:xfrm>
              <a:off x="-3" y="3429000"/>
              <a:ext cx="7734927" cy="3429000"/>
            </a:xfrm>
            <a:prstGeom prst="rect">
              <a:avLst/>
            </a:prstGeom>
          </p:spPr>
        </p:pic>
        <p:pic>
          <p:nvPicPr>
            <p:cNvPr id="6" name="Picture 5" descr="A picture containing rectangle, square, picture frame, frame&#10;&#10;Description automatically generated">
              <a:extLst>
                <a:ext uri="{FF2B5EF4-FFF2-40B4-BE49-F238E27FC236}">
                  <a16:creationId xmlns:a16="http://schemas.microsoft.com/office/drawing/2014/main" id="{2B57D154-E698-DC34-08EC-62CA2D3F2C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913" t="54249" r="-176" b="492"/>
            <a:stretch/>
          </p:blipFill>
          <p:spPr>
            <a:xfrm>
              <a:off x="7590550" y="3599644"/>
              <a:ext cx="4601450" cy="3258356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5BA6CF53-FD7E-6980-9A45-3BA8E357CD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4988345"/>
                  </p:ext>
                </p:extLst>
              </p:nvPr>
            </p:nvGraphicFramePr>
            <p:xfrm>
              <a:off x="903768" y="1962191"/>
              <a:ext cx="3377061" cy="1899597"/>
            </p:xfrm>
            <a:graphic>
              <a:graphicData uri="http://schemas.microsoft.com/office/powerpoint/2016/slidezoom">
                <pslz:sldZm>
                  <pslz:sldZmObj sldId="261" cId="3601377148">
                    <pslz:zmPr id="{67759D37-A11C-9A49-979A-55D8F413ADF3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77061" cy="189959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:a16="http://schemas.microsoft.com/office/drawing/2014/main" xmlns:p14="http://schemas.microsoft.com/office/powerpoint/2010/main" xmlns:p166="http://schemas.microsoft.com/office/powerpoint/2016/6/main" xmlns="">
          <p:pic>
            <p:nvPicPr>
              <p:cNvPr id="11" name="Slide Zoom 1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BA6CF53-FD7E-6980-9A45-3BA8E357CD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3768" y="1962191"/>
                <a:ext cx="3377061" cy="189959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E4A88BA1-7CB1-7453-ECB4-B0773530CC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007942"/>
                  </p:ext>
                </p:extLst>
              </p:nvPr>
            </p:nvGraphicFramePr>
            <p:xfrm>
              <a:off x="903768" y="3988428"/>
              <a:ext cx="3377061" cy="1899597"/>
            </p:xfrm>
            <a:graphic>
              <a:graphicData uri="http://schemas.microsoft.com/office/powerpoint/2016/slidezoom">
                <pslz:sldZm>
                  <pslz:sldZmObj sldId="265" cId="81472159">
                    <pslz:zmPr id="{63ADB69E-B2A9-374B-90B0-A5C455161892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77061" cy="189959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:a16="http://schemas.microsoft.com/office/drawing/2014/main" xmlns:p14="http://schemas.microsoft.com/office/powerpoint/2010/main" xmlns:p166="http://schemas.microsoft.com/office/powerpoint/2016/6/main" xmlns="">
          <p:pic>
            <p:nvPicPr>
              <p:cNvPr id="17" name="Slide Zoom 1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4A88BA1-7CB1-7453-ECB4-B0773530CC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3768" y="3988428"/>
                <a:ext cx="3377061" cy="189959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C4DA07E1-BD80-B18E-00BD-B68EFEFCC0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6118667"/>
                  </p:ext>
                </p:extLst>
              </p:nvPr>
            </p:nvGraphicFramePr>
            <p:xfrm>
              <a:off x="4407469" y="3988428"/>
              <a:ext cx="3377061" cy="1899597"/>
            </p:xfrm>
            <a:graphic>
              <a:graphicData uri="http://schemas.microsoft.com/office/powerpoint/2016/slidezoom">
                <pslz:sldZm>
                  <pslz:sldZmObj sldId="266" cId="4174910384">
                    <pslz:zmPr id="{1C3B8CA3-4BE3-F846-BB29-90B302131082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77061" cy="189959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:a16="http://schemas.microsoft.com/office/drawing/2014/main" xmlns:p14="http://schemas.microsoft.com/office/powerpoint/2010/main" xmlns:p166="http://schemas.microsoft.com/office/powerpoint/2016/6/main" xmlns="">
          <p:pic>
            <p:nvPicPr>
              <p:cNvPr id="19" name="Slide Zoom 1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C4DA07E1-BD80-B18E-00BD-B68EFEFCC0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07469" y="3988428"/>
                <a:ext cx="3377061" cy="189959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C564AC1E-0D84-2248-572E-6F5D54C1B1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8180333"/>
                  </p:ext>
                </p:extLst>
              </p:nvPr>
            </p:nvGraphicFramePr>
            <p:xfrm>
              <a:off x="4407469" y="1962191"/>
              <a:ext cx="3377061" cy="1899597"/>
            </p:xfrm>
            <a:graphic>
              <a:graphicData uri="http://schemas.microsoft.com/office/powerpoint/2016/slidezoom">
                <pslz:sldZm>
                  <pslz:sldZmObj sldId="263" cId="62682683">
                    <pslz:zmPr id="{30D0C06B-30D9-AD44-A5DE-FE598F18E241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77061" cy="189959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:a16="http://schemas.microsoft.com/office/drawing/2014/main" xmlns:p14="http://schemas.microsoft.com/office/powerpoint/2010/main" xmlns:p166="http://schemas.microsoft.com/office/powerpoint/2016/6/main" xmlns="">
          <p:pic>
            <p:nvPicPr>
              <p:cNvPr id="13" name="Slide Zoom 1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564AC1E-0D84-2248-572E-6F5D54C1B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07469" y="1962191"/>
                <a:ext cx="3377061" cy="189959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7D96DEEC-562F-E114-4948-F1BDA70321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3251784"/>
                  </p:ext>
                </p:extLst>
              </p:nvPr>
            </p:nvGraphicFramePr>
            <p:xfrm>
              <a:off x="7911171" y="1962191"/>
              <a:ext cx="3377061" cy="1899597"/>
            </p:xfrm>
            <a:graphic>
              <a:graphicData uri="http://schemas.microsoft.com/office/powerpoint/2016/slidezoom">
                <pslz:sldZm>
                  <pslz:sldZmObj sldId="264" cId="1565558350">
                    <pslz:zmPr id="{053DC1DF-6711-2948-BD06-41293D53D143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77061" cy="189959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:a16="http://schemas.microsoft.com/office/drawing/2014/main" xmlns:p14="http://schemas.microsoft.com/office/powerpoint/2010/main" xmlns:p166="http://schemas.microsoft.com/office/powerpoint/2016/6/main" xmlns="">
          <p:pic>
            <p:nvPicPr>
              <p:cNvPr id="15" name="Slide Zoom 1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7D96DEEC-562F-E114-4948-F1BDA70321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11171" y="1962191"/>
                <a:ext cx="3377061" cy="189959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CFB56067-1650-BD20-0AE1-EE6BFFCE16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9394557"/>
                  </p:ext>
                </p:extLst>
              </p:nvPr>
            </p:nvGraphicFramePr>
            <p:xfrm>
              <a:off x="7911171" y="3988428"/>
              <a:ext cx="3377061" cy="1899597"/>
            </p:xfrm>
            <a:graphic>
              <a:graphicData uri="http://schemas.microsoft.com/office/powerpoint/2016/slidezoom">
                <pslz:sldZm>
                  <pslz:sldZmObj sldId="268" cId="478226460">
                    <pslz:zmPr id="{581BCF24-7FFC-9E43-BB99-FEFE05EA19C9}" returnToParent="0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77061" cy="189959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:a16="http://schemas.microsoft.com/office/drawing/2014/main" xmlns:p14="http://schemas.microsoft.com/office/powerpoint/2010/main" xmlns:p166="http://schemas.microsoft.com/office/powerpoint/2016/6/main" xmlns="">
          <p:pic>
            <p:nvPicPr>
              <p:cNvPr id="21" name="Slide Zoom 20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CFB56067-1650-BD20-0AE1-EE6BFFCE16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11171" y="3988428"/>
                <a:ext cx="3377061" cy="189959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E36C32B-7C33-C156-6953-9450832BF664}"/>
              </a:ext>
            </a:extLst>
          </p:cNvPr>
          <p:cNvSpPr txBox="1"/>
          <p:nvPr/>
        </p:nvSpPr>
        <p:spPr>
          <a:xfrm>
            <a:off x="2506667" y="932769"/>
            <a:ext cx="7379285" cy="86026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GB" sz="2800" spc="300" dirty="0">
                <a:latin typeface="Super Mario World" pitchFamily="2" charset="0"/>
              </a:rPr>
              <a:t>Choose your level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40312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5AE38-CA62-BFDF-4A1A-FF31817854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K" dirty="0"/>
              <a:t> – </a:t>
            </a:r>
            <a:r>
              <a:rPr lang="en-GB" dirty="0"/>
              <a:t>D Story Co </a:t>
            </a:r>
            <a:r>
              <a:rPr lang="en-HK" dirty="0"/>
              <a:t>–</a:t>
            </a:r>
            <a:r>
              <a:rPr lang="en-GB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EB17B1-0FC5-7550-CB6F-AF7D91A159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Presents </a:t>
            </a:r>
          </a:p>
        </p:txBody>
      </p:sp>
    </p:spTree>
    <p:extLst>
      <p:ext uri="{BB962C8B-B14F-4D97-AF65-F5344CB8AC3E}">
        <p14:creationId xmlns:p14="http://schemas.microsoft.com/office/powerpoint/2010/main" val="104825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ntro-comp2.mp4">
            <a:hlinkClick r:id="" action="ppaction://media"/>
            <a:extLst>
              <a:ext uri="{FF2B5EF4-FFF2-40B4-BE49-F238E27FC236}">
                <a16:creationId xmlns:a16="http://schemas.microsoft.com/office/drawing/2014/main" id="{038368DF-D03B-CCA5-F79D-9EB5D6CCDB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3825"/>
          <a:stretch/>
        </p:blipFill>
        <p:spPr>
          <a:xfrm>
            <a:off x="484917" y="449610"/>
            <a:ext cx="11228664" cy="640838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33766D7-DF90-C02C-D334-FACFD33AEAB4}"/>
              </a:ext>
            </a:extLst>
          </p:cNvPr>
          <p:cNvGrpSpPr/>
          <p:nvPr/>
        </p:nvGrpSpPr>
        <p:grpSpPr>
          <a:xfrm>
            <a:off x="0" y="-1"/>
            <a:ext cx="12192004" cy="6858000"/>
            <a:chOff x="-3" y="0"/>
            <a:chExt cx="12192004" cy="6858000"/>
          </a:xfrm>
        </p:grpSpPr>
        <p:pic>
          <p:nvPicPr>
            <p:cNvPr id="8" name="Picture 7" descr="A picture containing rectangle, square, picture frame, frame&#10;&#10;Description automatically generated">
              <a:extLst>
                <a:ext uri="{FF2B5EF4-FFF2-40B4-BE49-F238E27FC236}">
                  <a16:creationId xmlns:a16="http://schemas.microsoft.com/office/drawing/2014/main" id="{CE259D75-3D89-80FF-B640-65D06E01F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1840" b="50000"/>
            <a:stretch/>
          </p:blipFill>
          <p:spPr>
            <a:xfrm>
              <a:off x="-2" y="0"/>
              <a:ext cx="6752352" cy="3599644"/>
            </a:xfrm>
            <a:prstGeom prst="rect">
              <a:avLst/>
            </a:prstGeom>
          </p:spPr>
        </p:pic>
        <p:pic>
          <p:nvPicPr>
            <p:cNvPr id="11" name="Picture 10" descr="A picture containing rectangle, square, picture frame, frame&#10;&#10;Description automatically generated">
              <a:extLst>
                <a:ext uri="{FF2B5EF4-FFF2-40B4-BE49-F238E27FC236}">
                  <a16:creationId xmlns:a16="http://schemas.microsoft.com/office/drawing/2014/main" id="{08F122D9-B132-5978-64FF-74754CFE5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073" r="-39" b="50000"/>
            <a:stretch/>
          </p:blipFill>
          <p:spPr>
            <a:xfrm>
              <a:off x="6752351" y="0"/>
              <a:ext cx="5439650" cy="3599644"/>
            </a:xfrm>
            <a:prstGeom prst="rect">
              <a:avLst/>
            </a:prstGeom>
          </p:spPr>
        </p:pic>
        <p:pic>
          <p:nvPicPr>
            <p:cNvPr id="13" name="Picture 12" descr="A picture containing rectangle, square, picture frame, frame&#10;&#10;Description automatically generated">
              <a:extLst>
                <a:ext uri="{FF2B5EF4-FFF2-40B4-BE49-F238E27FC236}">
                  <a16:creationId xmlns:a16="http://schemas.microsoft.com/office/drawing/2014/main" id="{3B31C4BC-9791-8ABC-B2D7-0E1287387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1" t="51879" r="10467" b="492"/>
            <a:stretch/>
          </p:blipFill>
          <p:spPr>
            <a:xfrm>
              <a:off x="-3" y="3429000"/>
              <a:ext cx="7734927" cy="3429000"/>
            </a:xfrm>
            <a:prstGeom prst="rect">
              <a:avLst/>
            </a:prstGeom>
          </p:spPr>
        </p:pic>
        <p:pic>
          <p:nvPicPr>
            <p:cNvPr id="16" name="Picture 15" descr="A picture containing rectangle, square, picture frame, frame&#10;&#10;Description automatically generated">
              <a:extLst>
                <a:ext uri="{FF2B5EF4-FFF2-40B4-BE49-F238E27FC236}">
                  <a16:creationId xmlns:a16="http://schemas.microsoft.com/office/drawing/2014/main" id="{EFB1AE9E-A940-3E33-91DB-A2415EB2CC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6913" t="54249" r="-176" b="492"/>
            <a:stretch/>
          </p:blipFill>
          <p:spPr>
            <a:xfrm>
              <a:off x="7590550" y="3599644"/>
              <a:ext cx="4601450" cy="3258356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7668D7E-96BE-93FA-42B7-B20C05B8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2" y="1036143"/>
            <a:ext cx="9559636" cy="2478179"/>
          </a:xfrm>
        </p:spPr>
        <p:txBody>
          <a:bodyPr/>
          <a:lstStyle/>
          <a:p>
            <a:r>
              <a:rPr lang="en-GB" sz="4800" dirty="0"/>
              <a:t>S</a:t>
            </a:r>
            <a:r>
              <a:rPr lang="en-GB" sz="4800" dirty="0">
                <a:solidFill>
                  <a:srgbClr val="00DFFF"/>
                </a:solidFill>
              </a:rPr>
              <a:t>u</a:t>
            </a:r>
            <a:r>
              <a:rPr lang="en-GB" sz="4800" dirty="0">
                <a:solidFill>
                  <a:srgbClr val="FFCE29"/>
                </a:solidFill>
              </a:rPr>
              <a:t>p</a:t>
            </a:r>
            <a:r>
              <a:rPr lang="en-GB" sz="4800" dirty="0">
                <a:solidFill>
                  <a:srgbClr val="00DFFF"/>
                </a:solidFill>
              </a:rPr>
              <a:t>e</a:t>
            </a:r>
            <a:r>
              <a:rPr lang="en-GB" sz="4800" dirty="0">
                <a:solidFill>
                  <a:srgbClr val="00CE01"/>
                </a:solidFill>
              </a:rPr>
              <a:t>r</a:t>
            </a:r>
            <a:r>
              <a:rPr lang="en-GB" sz="4800" dirty="0"/>
              <a:t> </a:t>
            </a:r>
            <a:r>
              <a:rPr lang="en-GB" sz="4800" dirty="0">
                <a:solidFill>
                  <a:srgbClr val="00CE01"/>
                </a:solidFill>
              </a:rPr>
              <a:t>M</a:t>
            </a:r>
            <a:r>
              <a:rPr lang="en-GB" sz="4800" dirty="0">
                <a:solidFill>
                  <a:srgbClr val="00DFFF"/>
                </a:solidFill>
              </a:rPr>
              <a:t>a</a:t>
            </a:r>
            <a:r>
              <a:rPr lang="en-GB" sz="4800" dirty="0">
                <a:solidFill>
                  <a:srgbClr val="FFCE29"/>
                </a:solidFill>
              </a:rPr>
              <a:t>r</a:t>
            </a:r>
            <a:r>
              <a:rPr lang="en-GB" sz="4800" dirty="0"/>
              <a:t>i</a:t>
            </a:r>
            <a:r>
              <a:rPr lang="en-GB" sz="4800" dirty="0">
                <a:solidFill>
                  <a:srgbClr val="00CE01"/>
                </a:solidFill>
              </a:rPr>
              <a:t>o</a:t>
            </a:r>
            <a:r>
              <a:rPr lang="en-GB" sz="4800" dirty="0"/>
              <a:t> </a:t>
            </a:r>
            <a:br>
              <a:rPr lang="en-GB" sz="4800" dirty="0"/>
            </a:br>
            <a:r>
              <a:rPr lang="en-GB" sz="6600" dirty="0">
                <a:solidFill>
                  <a:srgbClr val="FFCE29"/>
                </a:solidFill>
              </a:rPr>
              <a:t>Q</a:t>
            </a:r>
            <a:r>
              <a:rPr lang="en-GB" sz="6600" dirty="0">
                <a:solidFill>
                  <a:srgbClr val="00DFFF"/>
                </a:solidFill>
              </a:rPr>
              <a:t>u</a:t>
            </a:r>
            <a:r>
              <a:rPr lang="en-GB" sz="6600" dirty="0">
                <a:solidFill>
                  <a:srgbClr val="00CE01"/>
                </a:solidFill>
              </a:rPr>
              <a:t>i</a:t>
            </a:r>
            <a:r>
              <a:rPr lang="en-GB" sz="6600" dirty="0"/>
              <a:t>z</a:t>
            </a:r>
            <a:endParaRPr lang="en-GB" sz="4800" dirty="0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EFDBFACF-D042-DD0A-E744-35EB8B7AD1F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811264" y="1066123"/>
            <a:ext cx="932343" cy="365125"/>
          </a:xfrm>
          <a:prstGeom prst="rect">
            <a:avLst/>
          </a:prstGeom>
        </p:spPr>
        <p:txBody>
          <a:bodyPr/>
          <a:lstStyle>
            <a:lvl1pPr algn="ctr">
              <a:defRPr lang="en-GB" sz="2800" kern="1200" dirty="0">
                <a:ln w="31750">
                  <a:solidFill>
                    <a:schemeClr val="tx1"/>
                  </a:solidFill>
                </a:ln>
                <a:solidFill>
                  <a:srgbClr val="00DFFF"/>
                </a:solidFill>
                <a:latin typeface="Super Mario World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HK" sz="2400" dirty="0"/>
              <a:t>TM</a:t>
            </a:r>
          </a:p>
        </p:txBody>
      </p:sp>
      <p:pic>
        <p:nvPicPr>
          <p:cNvPr id="27" name="y2mate.com - Super Mario World  Overworld Theme Music FULL VERSION.mp3">
            <a:hlinkClick r:id="" action="ppaction://media"/>
            <a:extLst>
              <a:ext uri="{FF2B5EF4-FFF2-40B4-BE49-F238E27FC236}">
                <a16:creationId xmlns:a16="http://schemas.microsoft.com/office/drawing/2014/main" id="{B72B84AA-9C45-0D36-2DFC-0264D9E08AB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86005" y="7004612"/>
            <a:ext cx="605995" cy="605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B3F8595-BFD4-E06F-5D8D-8862FE733A2D}"/>
              </a:ext>
            </a:extLst>
          </p:cNvPr>
          <p:cNvSpPr txBox="1"/>
          <p:nvPr/>
        </p:nvSpPr>
        <p:spPr>
          <a:xfrm>
            <a:off x="4071405" y="3695183"/>
            <a:ext cx="4049190" cy="189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n w="19050">
                  <a:solidFill>
                    <a:prstClr val="black"/>
                  </a:solidFill>
                </a:ln>
                <a:solidFill>
                  <a:prstClr val="white"/>
                </a:solidFill>
                <a:latin typeface="Super Mario World" pitchFamily="2" charset="0"/>
                <a:ea typeface="+mj-ea"/>
                <a:cs typeface="+mj-cs"/>
              </a:rPr>
              <a:t>MARIO  A  . . .   EMPTY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 w="190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uper Mario World" pitchFamily="2" charset="0"/>
                <a:ea typeface="+mn-ea"/>
                <a:cs typeface="+mn-cs"/>
              </a:rPr>
              <a:t>MARIO  B  . . .   EMPTY</a:t>
            </a:r>
            <a:endParaRPr kumimoji="0" lang="en-GB" sz="1100" b="0" i="0" u="none" strike="noStrike" kern="1200" cap="none" spc="0" normalizeH="0" baseline="0" noProof="0" dirty="0">
              <a:ln w="19050"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 w="1905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Super Mario World" pitchFamily="2" charset="0"/>
                <a:ea typeface="+mn-ea"/>
                <a:cs typeface="+mn-cs"/>
              </a:rPr>
              <a:t>MARIO  C  . . .   EMPTY</a:t>
            </a:r>
            <a:endParaRPr kumimoji="0" lang="en-GB" sz="1100" b="0" i="0" u="none" strike="noStrike" kern="1200" cap="none" spc="0" normalizeH="0" baseline="0" noProof="0" dirty="0">
              <a:ln w="1905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Super Mario World" pitchFamily="2" charset="0"/>
              <a:ea typeface="+mn-ea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en-GB" sz="2000" dirty="0">
                <a:ln w="19050">
                  <a:solidFill>
                    <a:prstClr val="black"/>
                  </a:solidFill>
                </a:ln>
                <a:solidFill>
                  <a:prstClr val="white"/>
                </a:solidFill>
                <a:latin typeface="Super Mario World" pitchFamily="2" charset="0"/>
              </a:rPr>
              <a:t>ERASE DATA</a:t>
            </a:r>
          </a:p>
        </p:txBody>
      </p:sp>
      <p:sp>
        <p:nvSpPr>
          <p:cNvPr id="30" name="Pentagon 29">
            <a:extLst>
              <a:ext uri="{FF2B5EF4-FFF2-40B4-BE49-F238E27FC236}">
                <a16:creationId xmlns:a16="http://schemas.microsoft.com/office/drawing/2014/main" id="{379DDAF5-B24B-4AF9-E9CF-EF237AF482D5}"/>
              </a:ext>
            </a:extLst>
          </p:cNvPr>
          <p:cNvSpPr/>
          <p:nvPr/>
        </p:nvSpPr>
        <p:spPr>
          <a:xfrm>
            <a:off x="3776811" y="3877222"/>
            <a:ext cx="235513" cy="223633"/>
          </a:xfrm>
          <a:prstGeom prst="homePlate">
            <a:avLst/>
          </a:prstGeom>
          <a:solidFill>
            <a:srgbClr val="FF3A3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31B722-CAC2-AC4A-33E0-E4674068719D}"/>
              </a:ext>
            </a:extLst>
          </p:cNvPr>
          <p:cNvSpPr txBox="1"/>
          <p:nvPr/>
        </p:nvSpPr>
        <p:spPr>
          <a:xfrm>
            <a:off x="7949577" y="7004612"/>
            <a:ext cx="3681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Background music: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369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66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numSld="9" showWhenStopped="0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29" grpId="0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98EF-E0FF-DADF-DACD-EB3708A7F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YOSHI’S ISLAND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3DB76-34E5-4979-BDC5-65B837220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n w="38100">
                  <a:solidFill>
                    <a:schemeClr val="tx1"/>
                  </a:solidFill>
                </a:ln>
              </a:rPr>
              <a:t>x11</a:t>
            </a:r>
          </a:p>
        </p:txBody>
      </p:sp>
      <p:pic>
        <p:nvPicPr>
          <p:cNvPr id="4" name="Picture 3" descr="A picture containing pixel, colorfulness&#10;&#10;Description automatically generated">
            <a:extLst>
              <a:ext uri="{FF2B5EF4-FFF2-40B4-BE49-F238E27FC236}">
                <a16:creationId xmlns:a16="http://schemas.microsoft.com/office/drawing/2014/main" id="{8997D1B4-3AE0-5C03-B236-1FEAFAEA1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609"/>
          <a:stretch/>
        </p:blipFill>
        <p:spPr>
          <a:xfrm flipH="1">
            <a:off x="5642080" y="4429325"/>
            <a:ext cx="408749" cy="73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8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6="http://schemas.microsoft.com/office/drawing/2014/main"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07407E-6 L -0.11341 0.031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7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Yoshi Place-comp.mp4">
            <a:hlinkClick r:id="" action="ppaction://media"/>
            <a:extLst>
              <a:ext uri="{FF2B5EF4-FFF2-40B4-BE49-F238E27FC236}">
                <a16:creationId xmlns:a16="http://schemas.microsoft.com/office/drawing/2014/main" id="{743B7534-0BC5-CB6D-E372-56203BD04502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" t="17457" r="1" b="739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24A86E-43C0-0EBD-63C3-A237C74846D6}"/>
              </a:ext>
            </a:extLst>
          </p:cNvPr>
          <p:cNvSpPr/>
          <p:nvPr/>
        </p:nvSpPr>
        <p:spPr>
          <a:xfrm>
            <a:off x="1756473" y="717675"/>
            <a:ext cx="8679055" cy="299988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468000" tIns="468000" rIns="468000" bIns="468000" rtlCol="0" anchor="ctr">
            <a:noAutofit/>
          </a:bodyPr>
          <a:lstStyle/>
          <a:p>
            <a:r>
              <a:rPr lang="en-GB" sz="3200" spc="300" dirty="0">
                <a:latin typeface="Super Mario World" pitchFamily="2" charset="0"/>
              </a:rPr>
              <a:t>Answer questions correctly to get coins and save Princess Peach from Bowser! </a:t>
            </a:r>
          </a:p>
        </p:txBody>
      </p:sp>
    </p:spTree>
    <p:extLst>
      <p:ext uri="{BB962C8B-B14F-4D97-AF65-F5344CB8AC3E}">
        <p14:creationId xmlns:p14="http://schemas.microsoft.com/office/powerpoint/2010/main" val="384973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6="http://schemas.microsoft.com/office/drawing/2014/main"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61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2D1E6E-30B8-F1CA-4934-1BA1F2527D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" t="47458" r="87187" b="4798"/>
          <a:stretch/>
        </p:blipFill>
        <p:spPr>
          <a:xfrm>
            <a:off x="0" y="0"/>
            <a:ext cx="21664246" cy="6858000"/>
          </a:xfrm>
          <a:prstGeom prst="rect">
            <a:avLst/>
          </a:prstGeom>
        </p:spPr>
      </p:pic>
      <p:pic>
        <p:nvPicPr>
          <p:cNvPr id="11" name="Picture 10" descr="A picture containing square, rectangle, pattern, line&#10;&#10;Description automatically generated">
            <a:extLst>
              <a:ext uri="{FF2B5EF4-FFF2-40B4-BE49-F238E27FC236}">
                <a16:creationId xmlns:a16="http://schemas.microsoft.com/office/drawing/2014/main" id="{FF1B2655-BA19-5A5F-48F4-BEE91F5C2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9893" y="434721"/>
            <a:ext cx="861905" cy="426962"/>
          </a:xfrm>
          <a:prstGeom prst="rect">
            <a:avLst/>
          </a:prstGeom>
        </p:spPr>
      </p:pic>
      <p:pic>
        <p:nvPicPr>
          <p:cNvPr id="13" name="Picture 12" descr="A picture containing graphics, font, screenshot, design&#10;&#10;Description automatically generated">
            <a:extLst>
              <a:ext uri="{FF2B5EF4-FFF2-40B4-BE49-F238E27FC236}">
                <a16:creationId xmlns:a16="http://schemas.microsoft.com/office/drawing/2014/main" id="{0B160557-759B-B2FF-8569-3A23549BD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54" y="451390"/>
            <a:ext cx="2001233" cy="393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CF48A5-B113-17DF-C053-2C6F168F4684}"/>
              </a:ext>
            </a:extLst>
          </p:cNvPr>
          <p:cNvSpPr txBox="1"/>
          <p:nvPr/>
        </p:nvSpPr>
        <p:spPr>
          <a:xfrm>
            <a:off x="10570464" y="263481"/>
            <a:ext cx="12334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ln w="38100">
                  <a:solidFill>
                    <a:prstClr val="black"/>
                  </a:solidFill>
                </a:ln>
                <a:solidFill>
                  <a:prstClr val="white"/>
                </a:solidFill>
                <a:latin typeface="Super Mario World" pitchFamily="2" charset="0"/>
                <a:ea typeface="+mj-ea"/>
                <a:cs typeface="+mj-cs"/>
              </a:rPr>
              <a:t>0</a:t>
            </a:r>
            <a:endParaRPr lang="en-GB" sz="2400" dirty="0"/>
          </a:p>
        </p:txBody>
      </p:sp>
      <p:pic>
        <p:nvPicPr>
          <p:cNvPr id="16" name="Picture 15" descr="A picture containing square, rectangle, pattern, line&#10;&#10;Description automatically generated">
            <a:extLst>
              <a:ext uri="{FF2B5EF4-FFF2-40B4-BE49-F238E27FC236}">
                <a16:creationId xmlns:a16="http://schemas.microsoft.com/office/drawing/2014/main" id="{B5CC8AAE-E5EF-7DBA-0F7B-91A72A11C1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590" t="7807"/>
          <a:stretch/>
        </p:blipFill>
        <p:spPr>
          <a:xfrm>
            <a:off x="997235" y="975890"/>
            <a:ext cx="374155" cy="393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EF6BE2-4681-58BA-4D98-22FB57FE41DD}"/>
              </a:ext>
            </a:extLst>
          </p:cNvPr>
          <p:cNvSpPr txBox="1"/>
          <p:nvPr/>
        </p:nvSpPr>
        <p:spPr>
          <a:xfrm>
            <a:off x="1277788" y="787981"/>
            <a:ext cx="12334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ln w="38100">
                  <a:solidFill>
                    <a:prstClr val="black"/>
                  </a:solidFill>
                </a:ln>
                <a:solidFill>
                  <a:prstClr val="white"/>
                </a:solidFill>
                <a:latin typeface="Super Mario World" pitchFamily="2" charset="0"/>
                <a:ea typeface="+mj-ea"/>
                <a:cs typeface="+mj-cs"/>
              </a:rPr>
              <a:t>5</a:t>
            </a:r>
            <a:endParaRPr lang="en-GB" sz="2400" dirty="0"/>
          </a:p>
        </p:txBody>
      </p:sp>
      <p:pic>
        <p:nvPicPr>
          <p:cNvPr id="2" name="Picture 1" descr="A picture containing pixel, colorfulness&#10;&#10;Description automatically generated">
            <a:extLst>
              <a:ext uri="{FF2B5EF4-FFF2-40B4-BE49-F238E27FC236}">
                <a16:creationId xmlns:a16="http://schemas.microsoft.com/office/drawing/2014/main" id="{000C254A-4CFD-D471-BDBE-B14C03632D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6609"/>
          <a:stretch/>
        </p:blipFill>
        <p:spPr>
          <a:xfrm>
            <a:off x="1003231" y="4628512"/>
            <a:ext cx="776233" cy="1388339"/>
          </a:xfrm>
          <a:prstGeom prst="rect">
            <a:avLst/>
          </a:prstGeom>
        </p:spPr>
      </p:pic>
      <p:grpSp>
        <p:nvGrpSpPr>
          <p:cNvPr id="36" name="Wrong Ans 3">
            <a:extLst>
              <a:ext uri="{FF2B5EF4-FFF2-40B4-BE49-F238E27FC236}">
                <a16:creationId xmlns:a16="http://schemas.microsoft.com/office/drawing/2014/main" id="{E55D6F73-25AB-AAF1-16E7-67AC69FAA9D6}"/>
              </a:ext>
            </a:extLst>
          </p:cNvPr>
          <p:cNvGrpSpPr/>
          <p:nvPr/>
        </p:nvGrpSpPr>
        <p:grpSpPr>
          <a:xfrm>
            <a:off x="1184312" y="3256310"/>
            <a:ext cx="4807051" cy="1117918"/>
            <a:chOff x="1184312" y="2861452"/>
            <a:chExt cx="4807051" cy="1117918"/>
          </a:xfrm>
        </p:grpSpPr>
        <p:pic>
          <p:nvPicPr>
            <p:cNvPr id="12" name="Graphic 11">
              <a:hlinkClick r:id="rId9" action="ppaction://hlinksldjump"/>
              <a:extLst>
                <a:ext uri="{FF2B5EF4-FFF2-40B4-BE49-F238E27FC236}">
                  <a16:creationId xmlns:a16="http://schemas.microsoft.com/office/drawing/2014/main" id="{CCA25150-F3D9-3A7D-4642-874E6391C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84312" y="2861452"/>
              <a:ext cx="4807051" cy="1117918"/>
            </a:xfrm>
            <a:prstGeom prst="rect">
              <a:avLst/>
            </a:prstGeom>
          </p:spPr>
        </p:pic>
        <p:sp>
          <p:nvSpPr>
            <p:cNvPr id="24" name="TextBox 23">
              <a:hlinkClick r:id="rId9" action="ppaction://hlinksldjump"/>
              <a:extLst>
                <a:ext uri="{FF2B5EF4-FFF2-40B4-BE49-F238E27FC236}">
                  <a16:creationId xmlns:a16="http://schemas.microsoft.com/office/drawing/2014/main" id="{F449EFA4-0684-F2FB-F274-FC98D93819A8}"/>
                </a:ext>
              </a:extLst>
            </p:cNvPr>
            <p:cNvSpPr txBox="1"/>
            <p:nvPr/>
          </p:nvSpPr>
          <p:spPr>
            <a:xfrm>
              <a:off x="1589470" y="3220356"/>
              <a:ext cx="368883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A  . Super Mario 64  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17DBD13-9069-7C83-4363-701C258E0447}"/>
              </a:ext>
            </a:extLst>
          </p:cNvPr>
          <p:cNvSpPr/>
          <p:nvPr/>
        </p:nvSpPr>
        <p:spPr>
          <a:xfrm>
            <a:off x="1201411" y="1070206"/>
            <a:ext cx="9789177" cy="19212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468000" tIns="468000" rIns="468000" bIns="468000" rtlCol="0" anchor="ctr">
            <a:noAutofit/>
          </a:bodyPr>
          <a:lstStyle/>
          <a:p>
            <a:r>
              <a:rPr lang="en-GB" sz="2800" spc="300" dirty="0">
                <a:latin typeface="Super Mario World" pitchFamily="2" charset="0"/>
              </a:rPr>
              <a:t>Question 1: </a:t>
            </a:r>
          </a:p>
          <a:p>
            <a:r>
              <a:rPr lang="en-HK" sz="2800" spc="300" dirty="0">
                <a:latin typeface="Super Mario World" pitchFamily="2" charset="0"/>
              </a:rPr>
              <a:t>Which game did Mario first get to ride on Yoshi?</a:t>
            </a:r>
            <a:r>
              <a:rPr lang="en-GB" sz="2800" spc="300" dirty="0">
                <a:latin typeface="Super Mario World" pitchFamily="2" charset="0"/>
              </a:rPr>
              <a:t>  </a:t>
            </a:r>
          </a:p>
        </p:txBody>
      </p:sp>
      <p:grpSp>
        <p:nvGrpSpPr>
          <p:cNvPr id="39" name="Wrong Ans 1">
            <a:extLst>
              <a:ext uri="{FF2B5EF4-FFF2-40B4-BE49-F238E27FC236}">
                <a16:creationId xmlns:a16="http://schemas.microsoft.com/office/drawing/2014/main" id="{7B120868-1F6E-FEB1-5D9C-12F34BAAC534}"/>
              </a:ext>
            </a:extLst>
          </p:cNvPr>
          <p:cNvGrpSpPr/>
          <p:nvPr/>
        </p:nvGrpSpPr>
        <p:grpSpPr>
          <a:xfrm>
            <a:off x="1184312" y="4552847"/>
            <a:ext cx="4807051" cy="1117918"/>
            <a:chOff x="1184312" y="4157989"/>
            <a:chExt cx="4807051" cy="1117918"/>
          </a:xfrm>
        </p:grpSpPr>
        <p:pic>
          <p:nvPicPr>
            <p:cNvPr id="27" name="Graphic 26">
              <a:hlinkClick r:id="rId9" action="ppaction://hlinksldjump"/>
              <a:extLst>
                <a:ext uri="{FF2B5EF4-FFF2-40B4-BE49-F238E27FC236}">
                  <a16:creationId xmlns:a16="http://schemas.microsoft.com/office/drawing/2014/main" id="{A538EC8C-51AB-14BF-C60E-04CA99010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84312" y="4157989"/>
              <a:ext cx="4807051" cy="1117918"/>
            </a:xfrm>
            <a:prstGeom prst="rect">
              <a:avLst/>
            </a:prstGeom>
          </p:spPr>
        </p:pic>
        <p:sp>
          <p:nvSpPr>
            <p:cNvPr id="30" name="TextBox 29">
              <a:hlinkClick r:id="rId9" action="ppaction://hlinksldjump"/>
              <a:extLst>
                <a:ext uri="{FF2B5EF4-FFF2-40B4-BE49-F238E27FC236}">
                  <a16:creationId xmlns:a16="http://schemas.microsoft.com/office/drawing/2014/main" id="{341D3479-E94D-668F-13CF-1969B8E1DC79}"/>
                </a:ext>
              </a:extLst>
            </p:cNvPr>
            <p:cNvSpPr txBox="1"/>
            <p:nvPr/>
          </p:nvSpPr>
          <p:spPr>
            <a:xfrm>
              <a:off x="1589470" y="4513601"/>
              <a:ext cx="397737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C  . Super Mario Bros</a:t>
              </a:r>
            </a:p>
          </p:txBody>
        </p:sp>
      </p:grpSp>
      <p:grpSp>
        <p:nvGrpSpPr>
          <p:cNvPr id="37" name="Correct Ans">
            <a:extLst>
              <a:ext uri="{FF2B5EF4-FFF2-40B4-BE49-F238E27FC236}">
                <a16:creationId xmlns:a16="http://schemas.microsoft.com/office/drawing/2014/main" id="{A39EA6A2-4FDF-1DA4-1F95-7EE74C953DED}"/>
              </a:ext>
            </a:extLst>
          </p:cNvPr>
          <p:cNvGrpSpPr/>
          <p:nvPr/>
        </p:nvGrpSpPr>
        <p:grpSpPr>
          <a:xfrm>
            <a:off x="6183539" y="3256310"/>
            <a:ext cx="4807051" cy="1117918"/>
            <a:chOff x="6183539" y="2861452"/>
            <a:chExt cx="4807051" cy="1117918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0C0B6BC-EBA6-F6FD-12CC-18955011B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83539" y="2861452"/>
              <a:ext cx="4807051" cy="111791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B0F04C-A3B3-6DA2-10B5-0B3002A4DC77}"/>
                </a:ext>
              </a:extLst>
            </p:cNvPr>
            <p:cNvSpPr txBox="1"/>
            <p:nvPr/>
          </p:nvSpPr>
          <p:spPr>
            <a:xfrm>
              <a:off x="6609750" y="3220356"/>
              <a:ext cx="4083169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B  . Super Mario World</a:t>
              </a:r>
            </a:p>
          </p:txBody>
        </p:sp>
      </p:grpSp>
      <p:grpSp>
        <p:nvGrpSpPr>
          <p:cNvPr id="38" name="Wrong Ans 2">
            <a:extLst>
              <a:ext uri="{FF2B5EF4-FFF2-40B4-BE49-F238E27FC236}">
                <a16:creationId xmlns:a16="http://schemas.microsoft.com/office/drawing/2014/main" id="{C1E15F1D-5F3C-AA93-3F2B-2C205889C53A}"/>
              </a:ext>
            </a:extLst>
          </p:cNvPr>
          <p:cNvGrpSpPr/>
          <p:nvPr/>
        </p:nvGrpSpPr>
        <p:grpSpPr>
          <a:xfrm>
            <a:off x="6183539" y="4552847"/>
            <a:ext cx="4807051" cy="1117918"/>
            <a:chOff x="6183539" y="4157989"/>
            <a:chExt cx="4807051" cy="1117918"/>
          </a:xfrm>
        </p:grpSpPr>
        <p:pic>
          <p:nvPicPr>
            <p:cNvPr id="28" name="Graphic 27">
              <a:hlinkClick r:id="rId9" action="ppaction://hlinksldjump"/>
              <a:extLst>
                <a:ext uri="{FF2B5EF4-FFF2-40B4-BE49-F238E27FC236}">
                  <a16:creationId xmlns:a16="http://schemas.microsoft.com/office/drawing/2014/main" id="{C93CC1F1-901F-B169-3DC2-8174D777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83539" y="4157989"/>
              <a:ext cx="4807051" cy="1117918"/>
            </a:xfrm>
            <a:prstGeom prst="rect">
              <a:avLst/>
            </a:prstGeom>
          </p:spPr>
        </p:pic>
        <p:sp>
          <p:nvSpPr>
            <p:cNvPr id="32" name="TextBox 31">
              <a:hlinkClick r:id="rId9" action="ppaction://hlinksldjump"/>
              <a:extLst>
                <a:ext uri="{FF2B5EF4-FFF2-40B4-BE49-F238E27FC236}">
                  <a16:creationId xmlns:a16="http://schemas.microsoft.com/office/drawing/2014/main" id="{9EB36713-D568-30B1-3784-577C39B2C5A3}"/>
                </a:ext>
              </a:extLst>
            </p:cNvPr>
            <p:cNvSpPr txBox="1"/>
            <p:nvPr/>
          </p:nvSpPr>
          <p:spPr>
            <a:xfrm>
              <a:off x="6609750" y="4513601"/>
              <a:ext cx="428514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D  . Super Mario Bros 3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A202556-ADC1-D170-42D6-F7761237FDB2}"/>
              </a:ext>
            </a:extLst>
          </p:cNvPr>
          <p:cNvSpPr txBox="1"/>
          <p:nvPr/>
        </p:nvSpPr>
        <p:spPr>
          <a:xfrm>
            <a:off x="-51364" y="7081958"/>
            <a:ext cx="438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Set correct answer as: </a:t>
            </a:r>
            <a:r>
              <a:rPr lang="en-GB" sz="2800" b="1" dirty="0">
                <a:solidFill>
                  <a:srgbClr val="FF3A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45" name="y2mate.com - Mario Coin Sound  Sound Effect HD.mp3">
            <a:hlinkClick r:id="" action="ppaction://media"/>
            <a:extLst>
              <a:ext uri="{FF2B5EF4-FFF2-40B4-BE49-F238E27FC236}">
                <a16:creationId xmlns:a16="http://schemas.microsoft.com/office/drawing/2014/main" id="{F77A1209-AC93-C757-C530-D2838EA190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79198" y="693716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77148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0.74245 -0.0081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22" y="-4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0.753 2.59259E-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42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53 -7.40741E-7 L 0.753 -0.07385 " pathEditMode="relative" rAng="0" ptsTypes="AA">
                                      <p:cBhvr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4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77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49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52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55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2D1E6E-30B8-F1CA-4934-1BA1F2527D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42" t="47458" r="80428" b="4798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11" name="Picture 10" descr="A picture containing square, rectangle, pattern, line&#10;&#10;Description automatically generated">
            <a:extLst>
              <a:ext uri="{FF2B5EF4-FFF2-40B4-BE49-F238E27FC236}">
                <a16:creationId xmlns:a16="http://schemas.microsoft.com/office/drawing/2014/main" id="{FF1B2655-BA19-5A5F-48F4-BEE91F5C2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9893" y="434721"/>
            <a:ext cx="861905" cy="426962"/>
          </a:xfrm>
          <a:prstGeom prst="rect">
            <a:avLst/>
          </a:prstGeom>
        </p:spPr>
      </p:pic>
      <p:pic>
        <p:nvPicPr>
          <p:cNvPr id="13" name="Picture 12" descr="A picture containing graphics, font, screenshot, design&#10;&#10;Description automatically generated">
            <a:extLst>
              <a:ext uri="{FF2B5EF4-FFF2-40B4-BE49-F238E27FC236}">
                <a16:creationId xmlns:a16="http://schemas.microsoft.com/office/drawing/2014/main" id="{0B160557-759B-B2FF-8569-3A23549BD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54" y="451390"/>
            <a:ext cx="2001233" cy="393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CF48A5-B113-17DF-C053-2C6F168F4684}"/>
              </a:ext>
            </a:extLst>
          </p:cNvPr>
          <p:cNvSpPr txBox="1"/>
          <p:nvPr/>
        </p:nvSpPr>
        <p:spPr>
          <a:xfrm>
            <a:off x="10570464" y="263481"/>
            <a:ext cx="12334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ln w="38100">
                  <a:solidFill>
                    <a:prstClr val="black"/>
                  </a:solidFill>
                </a:ln>
                <a:solidFill>
                  <a:prstClr val="white"/>
                </a:solidFill>
                <a:latin typeface="Super Mario World" pitchFamily="2" charset="0"/>
                <a:ea typeface="+mj-ea"/>
                <a:cs typeface="+mj-cs"/>
              </a:rPr>
              <a:t>1</a:t>
            </a:r>
            <a:endParaRPr lang="en-GB" sz="2400" dirty="0"/>
          </a:p>
        </p:txBody>
      </p:sp>
      <p:pic>
        <p:nvPicPr>
          <p:cNvPr id="16" name="Picture 15" descr="A picture containing square, rectangle, pattern, line&#10;&#10;Description automatically generated">
            <a:extLst>
              <a:ext uri="{FF2B5EF4-FFF2-40B4-BE49-F238E27FC236}">
                <a16:creationId xmlns:a16="http://schemas.microsoft.com/office/drawing/2014/main" id="{B5CC8AAE-E5EF-7DBA-0F7B-91A72A11C1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590" t="7807"/>
          <a:stretch/>
        </p:blipFill>
        <p:spPr>
          <a:xfrm>
            <a:off x="997235" y="975890"/>
            <a:ext cx="374155" cy="393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EF6BE2-4681-58BA-4D98-22FB57FE41DD}"/>
              </a:ext>
            </a:extLst>
          </p:cNvPr>
          <p:cNvSpPr txBox="1"/>
          <p:nvPr/>
        </p:nvSpPr>
        <p:spPr>
          <a:xfrm>
            <a:off x="1277788" y="787981"/>
            <a:ext cx="12334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ln w="38100">
                  <a:solidFill>
                    <a:prstClr val="black"/>
                  </a:solidFill>
                </a:ln>
                <a:solidFill>
                  <a:prstClr val="white"/>
                </a:solidFill>
                <a:latin typeface="Super Mario World" pitchFamily="2" charset="0"/>
                <a:ea typeface="+mj-ea"/>
                <a:cs typeface="+mj-cs"/>
              </a:rPr>
              <a:t>5</a:t>
            </a:r>
            <a:endParaRPr lang="en-GB" sz="2400" dirty="0"/>
          </a:p>
        </p:txBody>
      </p:sp>
      <p:pic>
        <p:nvPicPr>
          <p:cNvPr id="2" name="Picture 1" descr="A picture containing pixel, colorfulness&#10;&#10;Description automatically generated">
            <a:extLst>
              <a:ext uri="{FF2B5EF4-FFF2-40B4-BE49-F238E27FC236}">
                <a16:creationId xmlns:a16="http://schemas.microsoft.com/office/drawing/2014/main" id="{000C254A-4CFD-D471-BDBE-B14C03632D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6609"/>
          <a:stretch/>
        </p:blipFill>
        <p:spPr>
          <a:xfrm>
            <a:off x="1003231" y="4628512"/>
            <a:ext cx="776233" cy="138833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55D6F73-25AB-AAF1-16E7-67AC69FAA9D6}"/>
              </a:ext>
            </a:extLst>
          </p:cNvPr>
          <p:cNvGrpSpPr/>
          <p:nvPr/>
        </p:nvGrpSpPr>
        <p:grpSpPr>
          <a:xfrm>
            <a:off x="1184312" y="3256310"/>
            <a:ext cx="4807051" cy="1117918"/>
            <a:chOff x="1184312" y="2861452"/>
            <a:chExt cx="4807051" cy="1117918"/>
          </a:xfrm>
        </p:grpSpPr>
        <p:pic>
          <p:nvPicPr>
            <p:cNvPr id="12" name="Graphic 11">
              <a:hlinkClick r:id="rId9" action="ppaction://hlinksldjump"/>
              <a:extLst>
                <a:ext uri="{FF2B5EF4-FFF2-40B4-BE49-F238E27FC236}">
                  <a16:creationId xmlns:a16="http://schemas.microsoft.com/office/drawing/2014/main" id="{CCA25150-F3D9-3A7D-4642-874E6391C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84312" y="2861452"/>
              <a:ext cx="4807051" cy="1117918"/>
            </a:xfrm>
            <a:prstGeom prst="rect">
              <a:avLst/>
            </a:prstGeom>
          </p:spPr>
        </p:pic>
        <p:sp>
          <p:nvSpPr>
            <p:cNvPr id="24" name="TextBox 23">
              <a:hlinkClick r:id="rId9" action="ppaction://hlinksldjump"/>
              <a:extLst>
                <a:ext uri="{FF2B5EF4-FFF2-40B4-BE49-F238E27FC236}">
                  <a16:creationId xmlns:a16="http://schemas.microsoft.com/office/drawing/2014/main" id="{F449EFA4-0684-F2FB-F274-FC98D93819A8}"/>
                </a:ext>
              </a:extLst>
            </p:cNvPr>
            <p:cNvSpPr txBox="1"/>
            <p:nvPr/>
          </p:nvSpPr>
          <p:spPr>
            <a:xfrm>
              <a:off x="1589470" y="3220356"/>
              <a:ext cx="2967479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A  .  Super Star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17DBD13-9069-7C83-4363-701C258E0447}"/>
              </a:ext>
            </a:extLst>
          </p:cNvPr>
          <p:cNvSpPr/>
          <p:nvPr/>
        </p:nvSpPr>
        <p:spPr>
          <a:xfrm>
            <a:off x="1201411" y="1070206"/>
            <a:ext cx="9789177" cy="192129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468000" tIns="468000" rIns="468000" bIns="468000" rtlCol="0" anchor="ctr">
            <a:noAutofit/>
          </a:bodyPr>
          <a:lstStyle/>
          <a:p>
            <a:r>
              <a:rPr lang="en-GB" sz="2800" spc="300" dirty="0">
                <a:solidFill>
                  <a:schemeClr val="bg1"/>
                </a:solidFill>
                <a:latin typeface="Super Mario World" pitchFamily="2" charset="0"/>
              </a:rPr>
              <a:t>Question 2: </a:t>
            </a:r>
          </a:p>
          <a:p>
            <a:r>
              <a:rPr lang="en-HK" sz="2800" spc="300" dirty="0">
                <a:solidFill>
                  <a:schemeClr val="bg1"/>
                </a:solidFill>
                <a:latin typeface="Super Mario World" pitchFamily="2" charset="0"/>
              </a:rPr>
              <a:t>Which one of these is NOT one of Mario’s Power-ups?</a:t>
            </a:r>
            <a:endParaRPr lang="en-GB" sz="2800" spc="300" dirty="0">
              <a:solidFill>
                <a:schemeClr val="bg1"/>
              </a:solidFill>
              <a:latin typeface="Super Mario World" pitchFamily="2" charset="0"/>
            </a:endParaRPr>
          </a:p>
        </p:txBody>
      </p:sp>
      <p:grpSp>
        <p:nvGrpSpPr>
          <p:cNvPr id="39" name="Wrong Ans 2">
            <a:extLst>
              <a:ext uri="{FF2B5EF4-FFF2-40B4-BE49-F238E27FC236}">
                <a16:creationId xmlns:a16="http://schemas.microsoft.com/office/drawing/2014/main" id="{7B120868-1F6E-FEB1-5D9C-12F34BAAC534}"/>
              </a:ext>
            </a:extLst>
          </p:cNvPr>
          <p:cNvGrpSpPr/>
          <p:nvPr/>
        </p:nvGrpSpPr>
        <p:grpSpPr>
          <a:xfrm>
            <a:off x="1184312" y="4552847"/>
            <a:ext cx="4807051" cy="1117918"/>
            <a:chOff x="1184312" y="4157989"/>
            <a:chExt cx="4807051" cy="1117918"/>
          </a:xfrm>
        </p:grpSpPr>
        <p:pic>
          <p:nvPicPr>
            <p:cNvPr id="27" name="Graphic 26">
              <a:hlinkClick r:id="rId9" action="ppaction://hlinksldjump"/>
              <a:extLst>
                <a:ext uri="{FF2B5EF4-FFF2-40B4-BE49-F238E27FC236}">
                  <a16:creationId xmlns:a16="http://schemas.microsoft.com/office/drawing/2014/main" id="{A538EC8C-51AB-14BF-C60E-04CA99010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84312" y="4157989"/>
              <a:ext cx="4807051" cy="1117918"/>
            </a:xfrm>
            <a:prstGeom prst="rect">
              <a:avLst/>
            </a:prstGeom>
          </p:spPr>
        </p:pic>
        <p:sp>
          <p:nvSpPr>
            <p:cNvPr id="30" name="TextBox 29">
              <a:hlinkClick r:id="rId9" action="ppaction://hlinksldjump"/>
              <a:extLst>
                <a:ext uri="{FF2B5EF4-FFF2-40B4-BE49-F238E27FC236}">
                  <a16:creationId xmlns:a16="http://schemas.microsoft.com/office/drawing/2014/main" id="{341D3479-E94D-668F-13CF-1969B8E1DC79}"/>
                </a:ext>
              </a:extLst>
            </p:cNvPr>
            <p:cNvSpPr txBox="1"/>
            <p:nvPr/>
          </p:nvSpPr>
          <p:spPr>
            <a:xfrm>
              <a:off x="1589470" y="4513601"/>
              <a:ext cx="3424335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C  .  1-Up Mushroom</a:t>
              </a:r>
            </a:p>
          </p:txBody>
        </p:sp>
      </p:grpSp>
      <p:grpSp>
        <p:nvGrpSpPr>
          <p:cNvPr id="38" name="Wrong Ans 1">
            <a:extLst>
              <a:ext uri="{FF2B5EF4-FFF2-40B4-BE49-F238E27FC236}">
                <a16:creationId xmlns:a16="http://schemas.microsoft.com/office/drawing/2014/main" id="{C1E15F1D-5F3C-AA93-3F2B-2C205889C53A}"/>
              </a:ext>
            </a:extLst>
          </p:cNvPr>
          <p:cNvGrpSpPr/>
          <p:nvPr/>
        </p:nvGrpSpPr>
        <p:grpSpPr>
          <a:xfrm>
            <a:off x="6183539" y="3256310"/>
            <a:ext cx="4807051" cy="1117918"/>
            <a:chOff x="6183539" y="4157989"/>
            <a:chExt cx="4807051" cy="1117918"/>
          </a:xfrm>
        </p:grpSpPr>
        <p:pic>
          <p:nvPicPr>
            <p:cNvPr id="28" name="Graphic 27">
              <a:hlinkClick r:id="rId9" action="ppaction://hlinksldjump"/>
              <a:extLst>
                <a:ext uri="{FF2B5EF4-FFF2-40B4-BE49-F238E27FC236}">
                  <a16:creationId xmlns:a16="http://schemas.microsoft.com/office/drawing/2014/main" id="{C93CC1F1-901F-B169-3DC2-8174D777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83539" y="4157989"/>
              <a:ext cx="4807051" cy="1117918"/>
            </a:xfrm>
            <a:prstGeom prst="rect">
              <a:avLst/>
            </a:prstGeom>
          </p:spPr>
        </p:pic>
        <p:sp>
          <p:nvSpPr>
            <p:cNvPr id="32" name="TextBox 31">
              <a:hlinkClick r:id="rId9" action="ppaction://hlinksldjump"/>
              <a:extLst>
                <a:ext uri="{FF2B5EF4-FFF2-40B4-BE49-F238E27FC236}">
                  <a16:creationId xmlns:a16="http://schemas.microsoft.com/office/drawing/2014/main" id="{9EB36713-D568-30B1-3784-577C39B2C5A3}"/>
                </a:ext>
              </a:extLst>
            </p:cNvPr>
            <p:cNvSpPr txBox="1"/>
            <p:nvPr/>
          </p:nvSpPr>
          <p:spPr>
            <a:xfrm>
              <a:off x="6609750" y="4513601"/>
              <a:ext cx="291297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B  .  Fire Flower</a:t>
              </a:r>
            </a:p>
          </p:txBody>
        </p:sp>
      </p:grpSp>
      <p:grpSp>
        <p:nvGrpSpPr>
          <p:cNvPr id="37" name="Correct Ans">
            <a:extLst>
              <a:ext uri="{FF2B5EF4-FFF2-40B4-BE49-F238E27FC236}">
                <a16:creationId xmlns:a16="http://schemas.microsoft.com/office/drawing/2014/main" id="{A39EA6A2-4FDF-1DA4-1F95-7EE74C953DED}"/>
              </a:ext>
            </a:extLst>
          </p:cNvPr>
          <p:cNvGrpSpPr/>
          <p:nvPr/>
        </p:nvGrpSpPr>
        <p:grpSpPr>
          <a:xfrm>
            <a:off x="6183539" y="4552847"/>
            <a:ext cx="4807051" cy="1117918"/>
            <a:chOff x="6183539" y="2861452"/>
            <a:chExt cx="4807051" cy="1117918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0C0B6BC-EBA6-F6FD-12CC-18955011B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83539" y="2861452"/>
              <a:ext cx="4807051" cy="111791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B0F04C-A3B3-6DA2-10B5-0B3002A4DC77}"/>
                </a:ext>
              </a:extLst>
            </p:cNvPr>
            <p:cNvSpPr txBox="1"/>
            <p:nvPr/>
          </p:nvSpPr>
          <p:spPr>
            <a:xfrm>
              <a:off x="6609750" y="3220356"/>
              <a:ext cx="344517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D  .  Magic Hot Dog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A202556-ADC1-D170-42D6-F7761237FDB2}"/>
              </a:ext>
            </a:extLst>
          </p:cNvPr>
          <p:cNvSpPr txBox="1"/>
          <p:nvPr/>
        </p:nvSpPr>
        <p:spPr>
          <a:xfrm>
            <a:off x="-51364" y="7081958"/>
            <a:ext cx="4261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Set correct answer as </a:t>
            </a:r>
            <a:r>
              <a:rPr lang="en-GB" sz="2800" b="1" dirty="0">
                <a:solidFill>
                  <a:srgbClr val="FF3A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3" name="y2mate.com - Mario Coin Sound  Sound Effect HD.mp3">
            <a:hlinkClick r:id="" action="ppaction://media"/>
            <a:extLst>
              <a:ext uri="{FF2B5EF4-FFF2-40B4-BE49-F238E27FC236}">
                <a16:creationId xmlns:a16="http://schemas.microsoft.com/office/drawing/2014/main" id="{B3C88F5B-2C5D-8AF1-4604-9F6BBCAA8D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79198" y="693716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2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asvg="http://schemas.microsoft.com/office/drawing/2016/SVG/main"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162 C 0.03737 0.00764 -0.00599 0.00162 0.07591 0.00162 C 0.09792 0.00162 0.12005 0.00301 0.14206 0.0037 C 0.14258 0.00833 0.14271 0.01273 0.14336 0.01713 C 0.14401 0.02176 0.14532 0.02592 0.14584 0.03055 L 0.14714 0.04166 C 0.14805 0.02546 0.14831 0.02106 0.14961 0.00602 C 0.15039 -0.00301 0.15026 -0.01227 0.15209 -0.0206 C 0.153 -0.02431 0.15391 -0.02801 0.15456 -0.03172 C 0.1556 -0.0375 0.15625 -0.04352 0.15716 -0.04954 C 0.15755 -0.05255 0.15742 -0.05579 0.15834 -0.05834 C 0.15912 -0.06065 0.16029 -0.06273 0.16081 -0.06505 C 0.16198 -0.06945 0.16185 -0.07454 0.16328 -0.07847 C 0.16498 -0.08287 0.16719 -0.08681 0.16836 -0.09167 C 0.16914 -0.09537 0.16979 -0.09931 0.17084 -0.10278 C 0.17162 -0.10556 0.17643 -0.11713 0.17709 -0.11852 C 0.17982 -0.12385 0.18242 -0.12986 0.18581 -0.13403 C 0.18711 -0.13542 0.18841 -0.13658 0.18959 -0.13843 C 0.19388 -0.14491 0.19375 -0.14769 0.19831 -0.15185 C 0.19948 -0.15278 0.20091 -0.15301 0.20209 -0.15394 C 0.20873 -0.15903 0.20482 -0.15834 0.20964 -0.15834 " pathEditMode="relative" ptsTypes="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44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47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50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2D1E6E-30B8-F1CA-4934-1BA1F2527D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42" t="47458" r="77728" b="4798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11" name="Picture 10" descr="A picture containing square, rectangle, pattern, line&#10;&#10;Description automatically generated">
            <a:extLst>
              <a:ext uri="{FF2B5EF4-FFF2-40B4-BE49-F238E27FC236}">
                <a16:creationId xmlns:a16="http://schemas.microsoft.com/office/drawing/2014/main" id="{FF1B2655-BA19-5A5F-48F4-BEE91F5C2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9893" y="434721"/>
            <a:ext cx="861905" cy="426962"/>
          </a:xfrm>
          <a:prstGeom prst="rect">
            <a:avLst/>
          </a:prstGeom>
        </p:spPr>
      </p:pic>
      <p:pic>
        <p:nvPicPr>
          <p:cNvPr id="13" name="Picture 12" descr="A picture containing graphics, font, screenshot, design&#10;&#10;Description automatically generated">
            <a:extLst>
              <a:ext uri="{FF2B5EF4-FFF2-40B4-BE49-F238E27FC236}">
                <a16:creationId xmlns:a16="http://schemas.microsoft.com/office/drawing/2014/main" id="{0B160557-759B-B2FF-8569-3A23549BD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54" y="451390"/>
            <a:ext cx="2001233" cy="393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CF48A5-B113-17DF-C053-2C6F168F4684}"/>
              </a:ext>
            </a:extLst>
          </p:cNvPr>
          <p:cNvSpPr txBox="1"/>
          <p:nvPr/>
        </p:nvSpPr>
        <p:spPr>
          <a:xfrm>
            <a:off x="10570464" y="263481"/>
            <a:ext cx="12334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ln w="38100">
                  <a:solidFill>
                    <a:prstClr val="black"/>
                  </a:solidFill>
                </a:ln>
                <a:solidFill>
                  <a:prstClr val="white"/>
                </a:solidFill>
                <a:latin typeface="Super Mario World" pitchFamily="2" charset="0"/>
                <a:ea typeface="+mj-ea"/>
                <a:cs typeface="+mj-cs"/>
              </a:rPr>
              <a:t>2</a:t>
            </a:r>
            <a:endParaRPr lang="en-GB" sz="2400" dirty="0"/>
          </a:p>
        </p:txBody>
      </p:sp>
      <p:pic>
        <p:nvPicPr>
          <p:cNvPr id="16" name="Picture 15" descr="A picture containing square, rectangle, pattern, line&#10;&#10;Description automatically generated">
            <a:extLst>
              <a:ext uri="{FF2B5EF4-FFF2-40B4-BE49-F238E27FC236}">
                <a16:creationId xmlns:a16="http://schemas.microsoft.com/office/drawing/2014/main" id="{B5CC8AAE-E5EF-7DBA-0F7B-91A72A11C1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590" t="7807"/>
          <a:stretch/>
        </p:blipFill>
        <p:spPr>
          <a:xfrm>
            <a:off x="997235" y="975890"/>
            <a:ext cx="374155" cy="393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EF6BE2-4681-58BA-4D98-22FB57FE41DD}"/>
              </a:ext>
            </a:extLst>
          </p:cNvPr>
          <p:cNvSpPr txBox="1"/>
          <p:nvPr/>
        </p:nvSpPr>
        <p:spPr>
          <a:xfrm>
            <a:off x="1277788" y="787981"/>
            <a:ext cx="12334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ln w="38100">
                  <a:solidFill>
                    <a:prstClr val="black"/>
                  </a:solidFill>
                </a:ln>
                <a:solidFill>
                  <a:prstClr val="white"/>
                </a:solidFill>
                <a:latin typeface="Super Mario World" pitchFamily="2" charset="0"/>
                <a:ea typeface="+mj-ea"/>
                <a:cs typeface="+mj-cs"/>
              </a:rPr>
              <a:t>5</a:t>
            </a:r>
            <a:endParaRPr lang="en-GB" sz="2400" dirty="0"/>
          </a:p>
        </p:txBody>
      </p:sp>
      <p:pic>
        <p:nvPicPr>
          <p:cNvPr id="2" name="Picture 1" descr="A picture containing pixel, colorfulness&#10;&#10;Description automatically generated">
            <a:extLst>
              <a:ext uri="{FF2B5EF4-FFF2-40B4-BE49-F238E27FC236}">
                <a16:creationId xmlns:a16="http://schemas.microsoft.com/office/drawing/2014/main" id="{000C254A-4CFD-D471-BDBE-B14C03632D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6609"/>
          <a:stretch/>
        </p:blipFill>
        <p:spPr>
          <a:xfrm>
            <a:off x="478581" y="4628512"/>
            <a:ext cx="776233" cy="1388339"/>
          </a:xfrm>
          <a:prstGeom prst="rect">
            <a:avLst/>
          </a:prstGeom>
        </p:spPr>
      </p:pic>
      <p:grpSp>
        <p:nvGrpSpPr>
          <p:cNvPr id="37" name="Correct Ans">
            <a:extLst>
              <a:ext uri="{FF2B5EF4-FFF2-40B4-BE49-F238E27FC236}">
                <a16:creationId xmlns:a16="http://schemas.microsoft.com/office/drawing/2014/main" id="{A39EA6A2-4FDF-1DA4-1F95-7EE74C953DED}"/>
              </a:ext>
            </a:extLst>
          </p:cNvPr>
          <p:cNvGrpSpPr/>
          <p:nvPr/>
        </p:nvGrpSpPr>
        <p:grpSpPr>
          <a:xfrm>
            <a:off x="1184312" y="3256310"/>
            <a:ext cx="4807051" cy="1117918"/>
            <a:chOff x="6183539" y="2861452"/>
            <a:chExt cx="4807051" cy="1117918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0C0B6BC-EBA6-F6FD-12CC-18955011B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83539" y="2861452"/>
              <a:ext cx="4807051" cy="111791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B0F04C-A3B3-6DA2-10B5-0B3002A4DC77}"/>
                </a:ext>
              </a:extLst>
            </p:cNvPr>
            <p:cNvSpPr txBox="1"/>
            <p:nvPr/>
          </p:nvSpPr>
          <p:spPr>
            <a:xfrm>
              <a:off x="6609750" y="3220356"/>
              <a:ext cx="3211135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A  .  </a:t>
              </a:r>
              <a:r>
                <a:rPr lang="en-GB" sz="2000" dirty="0" err="1">
                  <a:latin typeface="Super Mario World" pitchFamily="2" charset="0"/>
                </a:rPr>
                <a:t>Tanooki</a:t>
              </a:r>
              <a:r>
                <a:rPr lang="en-GB" sz="2000" dirty="0">
                  <a:latin typeface="Super Mario World" pitchFamily="2" charset="0"/>
                </a:rPr>
                <a:t> Suit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17DBD13-9069-7C83-4363-701C258E0447}"/>
              </a:ext>
            </a:extLst>
          </p:cNvPr>
          <p:cNvSpPr/>
          <p:nvPr/>
        </p:nvSpPr>
        <p:spPr>
          <a:xfrm>
            <a:off x="1201411" y="651881"/>
            <a:ext cx="9789177" cy="233961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468000" tIns="468000" rIns="468000" bIns="468000" rtlCol="0" anchor="ctr">
            <a:noAutofit/>
          </a:bodyPr>
          <a:lstStyle/>
          <a:p>
            <a:r>
              <a:rPr lang="en-GB" sz="2800" spc="300" dirty="0">
                <a:solidFill>
                  <a:schemeClr val="bg1"/>
                </a:solidFill>
                <a:latin typeface="Super Mario World" pitchFamily="2" charset="0"/>
              </a:rPr>
              <a:t>Question 3: </a:t>
            </a:r>
          </a:p>
          <a:p>
            <a:r>
              <a:rPr lang="en-HK" sz="2800" spc="300" dirty="0">
                <a:solidFill>
                  <a:schemeClr val="bg1"/>
                </a:solidFill>
                <a:latin typeface="Super Mario World" pitchFamily="2" charset="0"/>
              </a:rPr>
              <a:t>What is the name of Mario’s racoon-like suit that lets him glide through the air?</a:t>
            </a:r>
            <a:endParaRPr lang="en-GB" sz="2800" spc="300" dirty="0">
              <a:solidFill>
                <a:schemeClr val="bg1"/>
              </a:solidFill>
              <a:latin typeface="Super Mario World" pitchFamily="2" charset="0"/>
            </a:endParaRPr>
          </a:p>
        </p:txBody>
      </p:sp>
      <p:grpSp>
        <p:nvGrpSpPr>
          <p:cNvPr id="39" name="Wrong Ans 2">
            <a:extLst>
              <a:ext uri="{FF2B5EF4-FFF2-40B4-BE49-F238E27FC236}">
                <a16:creationId xmlns:a16="http://schemas.microsoft.com/office/drawing/2014/main" id="{7B120868-1F6E-FEB1-5D9C-12F34BAAC534}"/>
              </a:ext>
            </a:extLst>
          </p:cNvPr>
          <p:cNvGrpSpPr/>
          <p:nvPr/>
        </p:nvGrpSpPr>
        <p:grpSpPr>
          <a:xfrm>
            <a:off x="1184312" y="4552847"/>
            <a:ext cx="4807051" cy="1117918"/>
            <a:chOff x="1184312" y="4157989"/>
            <a:chExt cx="4807051" cy="1117918"/>
          </a:xfrm>
        </p:grpSpPr>
        <p:pic>
          <p:nvPicPr>
            <p:cNvPr id="27" name="Graphic 26">
              <a:hlinkClick r:id="rId11" action="ppaction://hlinksldjump"/>
              <a:extLst>
                <a:ext uri="{FF2B5EF4-FFF2-40B4-BE49-F238E27FC236}">
                  <a16:creationId xmlns:a16="http://schemas.microsoft.com/office/drawing/2014/main" id="{A538EC8C-51AB-14BF-C60E-04CA99010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84312" y="4157989"/>
              <a:ext cx="4807051" cy="1117918"/>
            </a:xfrm>
            <a:prstGeom prst="rect">
              <a:avLst/>
            </a:prstGeom>
          </p:spPr>
        </p:pic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341D3479-E94D-668F-13CF-1969B8E1DC79}"/>
                </a:ext>
              </a:extLst>
            </p:cNvPr>
            <p:cNvSpPr txBox="1"/>
            <p:nvPr/>
          </p:nvSpPr>
          <p:spPr>
            <a:xfrm>
              <a:off x="1589470" y="4513601"/>
              <a:ext cx="284885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C  .  Flight Suit</a:t>
              </a:r>
            </a:p>
          </p:txBody>
        </p:sp>
      </p:grpSp>
      <p:grpSp>
        <p:nvGrpSpPr>
          <p:cNvPr id="38" name="Wrong Ans 1">
            <a:extLst>
              <a:ext uri="{FF2B5EF4-FFF2-40B4-BE49-F238E27FC236}">
                <a16:creationId xmlns:a16="http://schemas.microsoft.com/office/drawing/2014/main" id="{C1E15F1D-5F3C-AA93-3F2B-2C205889C53A}"/>
              </a:ext>
            </a:extLst>
          </p:cNvPr>
          <p:cNvGrpSpPr/>
          <p:nvPr/>
        </p:nvGrpSpPr>
        <p:grpSpPr>
          <a:xfrm>
            <a:off x="6183539" y="3256310"/>
            <a:ext cx="4807051" cy="1117918"/>
            <a:chOff x="6183539" y="4157989"/>
            <a:chExt cx="4807051" cy="1117918"/>
          </a:xfrm>
        </p:grpSpPr>
        <p:pic>
          <p:nvPicPr>
            <p:cNvPr id="28" name="Graphic 27">
              <a:hlinkClick r:id="rId11" action="ppaction://hlinksldjump"/>
              <a:extLst>
                <a:ext uri="{FF2B5EF4-FFF2-40B4-BE49-F238E27FC236}">
                  <a16:creationId xmlns:a16="http://schemas.microsoft.com/office/drawing/2014/main" id="{C93CC1F1-901F-B169-3DC2-8174D777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83539" y="4157989"/>
              <a:ext cx="4807051" cy="1117918"/>
            </a:xfrm>
            <a:prstGeom prst="rect">
              <a:avLst/>
            </a:prstGeom>
          </p:spPr>
        </p:pic>
        <p:sp>
          <p:nvSpPr>
            <p:cNvPr id="32" name="TextBox 31">
              <a:hlinkClick r:id="rId11" action="ppaction://hlinksldjump"/>
              <a:extLst>
                <a:ext uri="{FF2B5EF4-FFF2-40B4-BE49-F238E27FC236}">
                  <a16:creationId xmlns:a16="http://schemas.microsoft.com/office/drawing/2014/main" id="{9EB36713-D568-30B1-3784-577C39B2C5A3}"/>
                </a:ext>
              </a:extLst>
            </p:cNvPr>
            <p:cNvSpPr txBox="1"/>
            <p:nvPr/>
          </p:nvSpPr>
          <p:spPr>
            <a:xfrm>
              <a:off x="6609750" y="4513601"/>
              <a:ext cx="40607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B  .  Sugar Glider Suit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55D6F73-25AB-AAF1-16E7-67AC69FAA9D6}"/>
              </a:ext>
            </a:extLst>
          </p:cNvPr>
          <p:cNvGrpSpPr/>
          <p:nvPr/>
        </p:nvGrpSpPr>
        <p:grpSpPr>
          <a:xfrm>
            <a:off x="6183539" y="4552847"/>
            <a:ext cx="4807051" cy="1117918"/>
            <a:chOff x="1184312" y="2861452"/>
            <a:chExt cx="4807051" cy="1117918"/>
          </a:xfrm>
        </p:grpSpPr>
        <p:pic>
          <p:nvPicPr>
            <p:cNvPr id="12" name="Graphic 11">
              <a:hlinkClick r:id="rId11" action="ppaction://hlinksldjump"/>
              <a:extLst>
                <a:ext uri="{FF2B5EF4-FFF2-40B4-BE49-F238E27FC236}">
                  <a16:creationId xmlns:a16="http://schemas.microsoft.com/office/drawing/2014/main" id="{CCA25150-F3D9-3A7D-4642-874E6391C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84312" y="2861452"/>
              <a:ext cx="4807051" cy="1117918"/>
            </a:xfrm>
            <a:prstGeom prst="rect">
              <a:avLst/>
            </a:prstGeom>
          </p:spPr>
        </p:pic>
        <p:sp>
          <p:nvSpPr>
            <p:cNvPr id="24" name="TextBox 23">
              <a:hlinkClick r:id="rId11" action="ppaction://hlinksldjump"/>
              <a:extLst>
                <a:ext uri="{FF2B5EF4-FFF2-40B4-BE49-F238E27FC236}">
                  <a16:creationId xmlns:a16="http://schemas.microsoft.com/office/drawing/2014/main" id="{F449EFA4-0684-F2FB-F274-FC98D93819A8}"/>
                </a:ext>
              </a:extLst>
            </p:cNvPr>
            <p:cNvSpPr txBox="1"/>
            <p:nvPr/>
          </p:nvSpPr>
          <p:spPr>
            <a:xfrm>
              <a:off x="1589470" y="3220356"/>
              <a:ext cx="310533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D  .  Racoon Suit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A202556-ADC1-D170-42D6-F7761237FDB2}"/>
              </a:ext>
            </a:extLst>
          </p:cNvPr>
          <p:cNvSpPr txBox="1"/>
          <p:nvPr/>
        </p:nvSpPr>
        <p:spPr>
          <a:xfrm>
            <a:off x="-51364" y="7081958"/>
            <a:ext cx="4261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Set correct answer as </a:t>
            </a:r>
            <a:r>
              <a:rPr lang="en-GB" sz="2800" b="1" dirty="0">
                <a:solidFill>
                  <a:srgbClr val="FF3A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3" name="y2mate.com - Mario Coin Sound  Sound Effect HD.mp3">
            <a:hlinkClick r:id="" action="ppaction://media"/>
            <a:extLst>
              <a:ext uri="{FF2B5EF4-FFF2-40B4-BE49-F238E27FC236}">
                <a16:creationId xmlns:a16="http://schemas.microsoft.com/office/drawing/2014/main" id="{B3C88F5B-2C5D-8AF1-4604-9F6BBCAA8D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79198" y="693716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58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asvg="http://schemas.microsoft.com/office/drawing/2016/SVG/main"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7.40741E-7 C 0.00325 0.0007 0.00651 0.00208 0.00976 0.00208 C 0.01185 0.00208 0.0138 0.00023 0.01588 -7.40741E-7 C 0.02331 -0.00116 0.03073 -0.00139 0.03802 -0.00208 L 0.04661 -0.01667 C 0.04791 -0.01898 0.04883 -0.0213 0.05039 -0.02315 L 0.05403 -0.02731 L 0.05898 -0.03981 C 0.05976 -0.04213 0.06068 -0.04421 0.06146 -0.0463 C 0.06302 -0.05208 0.06406 -0.05625 0.06627 -0.06111 C 0.06706 -0.0625 0.0681 -0.06366 0.06875 -0.06528 C 0.07344 -0.07523 0.06862 -0.06852 0.07487 -0.07569 C 0.07643 -0.0838 0.07682 -0.08727 0.08112 -0.09468 C 0.08229 -0.09676 0.08359 -0.09861 0.08476 -0.10093 C 0.08568 -0.10278 0.0862 -0.10532 0.08724 -0.10741 C 0.08724 -0.10718 0.09505 -0.1206 0.09583 -0.12199 C 0.097 -0.12407 0.09805 -0.12662 0.09948 -0.12824 C 0.10078 -0.12963 0.10208 -0.13079 0.10325 -0.13241 C 0.10534 -0.13588 0.10677 -0.14074 0.10937 -0.14305 C 0.11094 -0.14421 0.11263 -0.14583 0.11419 -0.14722 C 0.11758 -0.14954 0.12044 -0.15 0.12409 -0.15139 C 0.13763 -0.15069 0.15117 -0.15208 0.16471 -0.1493 C 0.16588 -0.14907 0.16588 -0.14074 0.16588 -0.14305 C 0.16523 -0.16065 0.16393 -0.17801 0.16341 -0.1956 C 0.16198 -0.2412 0.16289 -0.22083 0.16094 -0.25648 C 0.16133 -0.28935 0.16146 -0.32245 0.16224 -0.35532 C 0.16224 -0.36018 0.16276 -0.36505 0.16341 -0.37014 C 0.16393 -0.37361 0.16523 -0.37685 0.16588 -0.38055 C 0.16719 -0.38704 0.16732 -0.39282 0.16836 -0.39954 C 0.16927 -0.40579 0.17031 -0.4081 0.172 -0.41412 C 0.17409 -0.4287 0.172 -0.4169 0.17578 -0.43102 C 0.17656 -0.43449 0.17708 -0.43819 0.17812 -0.44143 C 0.17956 -0.44606 0.18203 -0.4493 0.18307 -0.45417 C 0.18346 -0.45625 0.18359 -0.45833 0.18437 -0.46042 C 0.18476 -0.46227 0.18607 -0.46319 0.18672 -0.46458 C 0.18776 -0.46667 0.18841 -0.46898 0.18919 -0.47083 C 0.19232 -0.49167 0.18828 -0.47014 0.19297 -0.48356 C 0.19831 -0.49884 0.18841 -0.48009 0.19778 -0.4963 C 0.20013 -0.50833 0.19752 -0.49745 0.20156 -0.50671 C 0.20325 -0.51065 0.2043 -0.51574 0.20651 -0.51921 C 0.20807 -0.52222 0.20911 -0.52662 0.21133 -0.52778 C 0.21614 -0.53032 0.21419 -0.52824 0.21758 -0.5338 " pathEditMode="relative" rAng="0" ptsTypes="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72" y="-2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2D1E6E-30B8-F1CA-4934-1BA1F2527D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01" t="47458" r="73869" b="4798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11" name="Picture 10" descr="A picture containing square, rectangle, pattern, line&#10;&#10;Description automatically generated">
            <a:extLst>
              <a:ext uri="{FF2B5EF4-FFF2-40B4-BE49-F238E27FC236}">
                <a16:creationId xmlns:a16="http://schemas.microsoft.com/office/drawing/2014/main" id="{FF1B2655-BA19-5A5F-48F4-BEE91F5C2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9893" y="434721"/>
            <a:ext cx="861905" cy="426962"/>
          </a:xfrm>
          <a:prstGeom prst="rect">
            <a:avLst/>
          </a:prstGeom>
        </p:spPr>
      </p:pic>
      <p:pic>
        <p:nvPicPr>
          <p:cNvPr id="13" name="Picture 12" descr="A picture containing graphics, font, screenshot, design&#10;&#10;Description automatically generated">
            <a:extLst>
              <a:ext uri="{FF2B5EF4-FFF2-40B4-BE49-F238E27FC236}">
                <a16:creationId xmlns:a16="http://schemas.microsoft.com/office/drawing/2014/main" id="{0B160557-759B-B2FF-8569-3A23549BD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54" y="451390"/>
            <a:ext cx="2001233" cy="393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CF48A5-B113-17DF-C053-2C6F168F4684}"/>
              </a:ext>
            </a:extLst>
          </p:cNvPr>
          <p:cNvSpPr txBox="1"/>
          <p:nvPr/>
        </p:nvSpPr>
        <p:spPr>
          <a:xfrm>
            <a:off x="10570464" y="263481"/>
            <a:ext cx="12334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ln w="38100">
                  <a:solidFill>
                    <a:prstClr val="black"/>
                  </a:solidFill>
                </a:ln>
                <a:solidFill>
                  <a:prstClr val="white"/>
                </a:solidFill>
                <a:latin typeface="Super Mario World" pitchFamily="2" charset="0"/>
                <a:ea typeface="+mj-ea"/>
                <a:cs typeface="+mj-cs"/>
              </a:rPr>
              <a:t>3</a:t>
            </a:r>
            <a:endParaRPr lang="en-GB" sz="2400" dirty="0"/>
          </a:p>
        </p:txBody>
      </p:sp>
      <p:pic>
        <p:nvPicPr>
          <p:cNvPr id="16" name="Picture 15" descr="A picture containing square, rectangle, pattern, line&#10;&#10;Description automatically generated">
            <a:extLst>
              <a:ext uri="{FF2B5EF4-FFF2-40B4-BE49-F238E27FC236}">
                <a16:creationId xmlns:a16="http://schemas.microsoft.com/office/drawing/2014/main" id="{B5CC8AAE-E5EF-7DBA-0F7B-91A72A11C1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590" t="7807"/>
          <a:stretch/>
        </p:blipFill>
        <p:spPr>
          <a:xfrm>
            <a:off x="997235" y="975890"/>
            <a:ext cx="374155" cy="393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EF6BE2-4681-58BA-4D98-22FB57FE41DD}"/>
              </a:ext>
            </a:extLst>
          </p:cNvPr>
          <p:cNvSpPr txBox="1"/>
          <p:nvPr/>
        </p:nvSpPr>
        <p:spPr>
          <a:xfrm>
            <a:off x="1277788" y="787981"/>
            <a:ext cx="12334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ln w="38100">
                  <a:solidFill>
                    <a:prstClr val="black"/>
                  </a:solidFill>
                </a:ln>
                <a:solidFill>
                  <a:prstClr val="white"/>
                </a:solidFill>
                <a:latin typeface="Super Mario World" pitchFamily="2" charset="0"/>
                <a:ea typeface="+mj-ea"/>
                <a:cs typeface="+mj-cs"/>
              </a:rPr>
              <a:t>5</a:t>
            </a:r>
            <a:endParaRPr lang="en-GB" sz="2400" dirty="0"/>
          </a:p>
        </p:txBody>
      </p:sp>
      <p:pic>
        <p:nvPicPr>
          <p:cNvPr id="2" name="Picture 1" descr="A picture containing pixel, colorfulness&#10;&#10;Description automatically generated">
            <a:extLst>
              <a:ext uri="{FF2B5EF4-FFF2-40B4-BE49-F238E27FC236}">
                <a16:creationId xmlns:a16="http://schemas.microsoft.com/office/drawing/2014/main" id="{000C254A-4CFD-D471-BDBE-B14C03632D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6609"/>
          <a:stretch/>
        </p:blipFill>
        <p:spPr>
          <a:xfrm>
            <a:off x="812696" y="2482972"/>
            <a:ext cx="776233" cy="1388339"/>
          </a:xfrm>
          <a:prstGeom prst="rect">
            <a:avLst/>
          </a:prstGeom>
        </p:spPr>
      </p:pic>
      <p:grpSp>
        <p:nvGrpSpPr>
          <p:cNvPr id="39" name="Wrong Ans 2">
            <a:extLst>
              <a:ext uri="{FF2B5EF4-FFF2-40B4-BE49-F238E27FC236}">
                <a16:creationId xmlns:a16="http://schemas.microsoft.com/office/drawing/2014/main" id="{7B120868-1F6E-FEB1-5D9C-12F34BAAC534}"/>
              </a:ext>
            </a:extLst>
          </p:cNvPr>
          <p:cNvGrpSpPr/>
          <p:nvPr/>
        </p:nvGrpSpPr>
        <p:grpSpPr>
          <a:xfrm>
            <a:off x="1184312" y="3678943"/>
            <a:ext cx="4807051" cy="1117918"/>
            <a:chOff x="1184312" y="4157989"/>
            <a:chExt cx="4807051" cy="1117918"/>
          </a:xfrm>
        </p:grpSpPr>
        <p:pic>
          <p:nvPicPr>
            <p:cNvPr id="27" name="Graphic 26">
              <a:hlinkClick r:id="rId9" action="ppaction://hlinksldjump"/>
              <a:extLst>
                <a:ext uri="{FF2B5EF4-FFF2-40B4-BE49-F238E27FC236}">
                  <a16:creationId xmlns:a16="http://schemas.microsoft.com/office/drawing/2014/main" id="{A538EC8C-51AB-14BF-C60E-04CA99010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84312" y="4157989"/>
              <a:ext cx="4807051" cy="1117918"/>
            </a:xfrm>
            <a:prstGeom prst="rect">
              <a:avLst/>
            </a:prstGeom>
          </p:spPr>
        </p:pic>
        <p:sp>
          <p:nvSpPr>
            <p:cNvPr id="30" name="TextBox 29">
              <a:hlinkClick r:id="rId9" action="ppaction://hlinksldjump"/>
              <a:extLst>
                <a:ext uri="{FF2B5EF4-FFF2-40B4-BE49-F238E27FC236}">
                  <a16:creationId xmlns:a16="http://schemas.microsoft.com/office/drawing/2014/main" id="{341D3479-E94D-668F-13CF-1969B8E1DC79}"/>
                </a:ext>
              </a:extLst>
            </p:cNvPr>
            <p:cNvSpPr txBox="1"/>
            <p:nvPr/>
          </p:nvSpPr>
          <p:spPr>
            <a:xfrm>
              <a:off x="1589470" y="4513601"/>
              <a:ext cx="192552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A  .  Green</a:t>
              </a:r>
            </a:p>
          </p:txBody>
        </p:sp>
      </p:grpSp>
      <p:grpSp>
        <p:nvGrpSpPr>
          <p:cNvPr id="37" name="Correct Ans">
            <a:extLst>
              <a:ext uri="{FF2B5EF4-FFF2-40B4-BE49-F238E27FC236}">
                <a16:creationId xmlns:a16="http://schemas.microsoft.com/office/drawing/2014/main" id="{A39EA6A2-4FDF-1DA4-1F95-7EE74C953DED}"/>
              </a:ext>
            </a:extLst>
          </p:cNvPr>
          <p:cNvGrpSpPr/>
          <p:nvPr/>
        </p:nvGrpSpPr>
        <p:grpSpPr>
          <a:xfrm>
            <a:off x="1184312" y="4975480"/>
            <a:ext cx="4807051" cy="1117918"/>
            <a:chOff x="6183539" y="2861452"/>
            <a:chExt cx="4807051" cy="1117918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0C0B6BC-EBA6-F6FD-12CC-18955011B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83539" y="2861452"/>
              <a:ext cx="4807051" cy="111791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B0F04C-A3B3-6DA2-10B5-0B3002A4DC77}"/>
                </a:ext>
              </a:extLst>
            </p:cNvPr>
            <p:cNvSpPr txBox="1"/>
            <p:nvPr/>
          </p:nvSpPr>
          <p:spPr>
            <a:xfrm>
              <a:off x="6609750" y="3220356"/>
              <a:ext cx="152157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C  .  Red</a:t>
              </a:r>
            </a:p>
          </p:txBody>
        </p:sp>
      </p:grpSp>
      <p:grpSp>
        <p:nvGrpSpPr>
          <p:cNvPr id="38" name="Wrong Ans 1">
            <a:extLst>
              <a:ext uri="{FF2B5EF4-FFF2-40B4-BE49-F238E27FC236}">
                <a16:creationId xmlns:a16="http://schemas.microsoft.com/office/drawing/2014/main" id="{C1E15F1D-5F3C-AA93-3F2B-2C205889C53A}"/>
              </a:ext>
            </a:extLst>
          </p:cNvPr>
          <p:cNvGrpSpPr/>
          <p:nvPr/>
        </p:nvGrpSpPr>
        <p:grpSpPr>
          <a:xfrm>
            <a:off x="6183539" y="3678943"/>
            <a:ext cx="4807051" cy="1117918"/>
            <a:chOff x="6183539" y="4157989"/>
            <a:chExt cx="4807051" cy="1117918"/>
          </a:xfrm>
        </p:grpSpPr>
        <p:pic>
          <p:nvPicPr>
            <p:cNvPr id="28" name="Graphic 27">
              <a:hlinkClick r:id="rId9" action="ppaction://hlinksldjump"/>
              <a:extLst>
                <a:ext uri="{FF2B5EF4-FFF2-40B4-BE49-F238E27FC236}">
                  <a16:creationId xmlns:a16="http://schemas.microsoft.com/office/drawing/2014/main" id="{C93CC1F1-901F-B169-3DC2-8174D7773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83539" y="4157989"/>
              <a:ext cx="4807051" cy="1117918"/>
            </a:xfrm>
            <a:prstGeom prst="rect">
              <a:avLst/>
            </a:prstGeom>
          </p:spPr>
        </p:pic>
        <p:sp>
          <p:nvSpPr>
            <p:cNvPr id="32" name="TextBox 31">
              <a:hlinkClick r:id="rId9" action="ppaction://hlinksldjump"/>
              <a:extLst>
                <a:ext uri="{FF2B5EF4-FFF2-40B4-BE49-F238E27FC236}">
                  <a16:creationId xmlns:a16="http://schemas.microsoft.com/office/drawing/2014/main" id="{9EB36713-D568-30B1-3784-577C39B2C5A3}"/>
                </a:ext>
              </a:extLst>
            </p:cNvPr>
            <p:cNvSpPr txBox="1"/>
            <p:nvPr/>
          </p:nvSpPr>
          <p:spPr>
            <a:xfrm>
              <a:off x="6609750" y="4513601"/>
              <a:ext cx="3095719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B  .  Camouflage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55D6F73-25AB-AAF1-16E7-67AC69FAA9D6}"/>
              </a:ext>
            </a:extLst>
          </p:cNvPr>
          <p:cNvGrpSpPr/>
          <p:nvPr/>
        </p:nvGrpSpPr>
        <p:grpSpPr>
          <a:xfrm>
            <a:off x="6183539" y="4975480"/>
            <a:ext cx="4807051" cy="1117918"/>
            <a:chOff x="1184312" y="2861452"/>
            <a:chExt cx="4807051" cy="1117918"/>
          </a:xfrm>
        </p:grpSpPr>
        <p:pic>
          <p:nvPicPr>
            <p:cNvPr id="12" name="Graphic 11">
              <a:hlinkClick r:id="rId9" action="ppaction://hlinksldjump"/>
              <a:extLst>
                <a:ext uri="{FF2B5EF4-FFF2-40B4-BE49-F238E27FC236}">
                  <a16:creationId xmlns:a16="http://schemas.microsoft.com/office/drawing/2014/main" id="{CCA25150-F3D9-3A7D-4642-874E6391C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84312" y="2861452"/>
              <a:ext cx="4807051" cy="1117918"/>
            </a:xfrm>
            <a:prstGeom prst="rect">
              <a:avLst/>
            </a:prstGeom>
          </p:spPr>
        </p:pic>
        <p:sp>
          <p:nvSpPr>
            <p:cNvPr id="24" name="TextBox 23">
              <a:hlinkClick r:id="rId9" action="ppaction://hlinksldjump"/>
              <a:extLst>
                <a:ext uri="{FF2B5EF4-FFF2-40B4-BE49-F238E27FC236}">
                  <a16:creationId xmlns:a16="http://schemas.microsoft.com/office/drawing/2014/main" id="{F449EFA4-0684-F2FB-F274-FC98D93819A8}"/>
                </a:ext>
              </a:extLst>
            </p:cNvPr>
            <p:cNvSpPr txBox="1"/>
            <p:nvPr/>
          </p:nvSpPr>
          <p:spPr>
            <a:xfrm>
              <a:off x="1589470" y="3220356"/>
              <a:ext cx="1967205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2000" dirty="0">
                  <a:latin typeface="Super Mario World" pitchFamily="2" charset="0"/>
                </a:rPr>
                <a:t>D  .  Yellow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A202556-ADC1-D170-42D6-F7761237FDB2}"/>
              </a:ext>
            </a:extLst>
          </p:cNvPr>
          <p:cNvSpPr txBox="1"/>
          <p:nvPr/>
        </p:nvSpPr>
        <p:spPr>
          <a:xfrm>
            <a:off x="-51364" y="7081958"/>
            <a:ext cx="4261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Set correct answer as </a:t>
            </a:r>
            <a:r>
              <a:rPr lang="en-GB" sz="2800" b="1" dirty="0">
                <a:solidFill>
                  <a:srgbClr val="FF3A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3" name="y2mate.com - Mario Coin Sound  Sound Effect HD.mp3">
            <a:hlinkClick r:id="" action="ppaction://media"/>
            <a:extLst>
              <a:ext uri="{FF2B5EF4-FFF2-40B4-BE49-F238E27FC236}">
                <a16:creationId xmlns:a16="http://schemas.microsoft.com/office/drawing/2014/main" id="{B3C88F5B-2C5D-8AF1-4604-9F6BBCAA8D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79198" y="6937168"/>
            <a:ext cx="812800" cy="812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0A20E7-F3DE-8B86-6B1F-37F550DE471D}"/>
              </a:ext>
            </a:extLst>
          </p:cNvPr>
          <p:cNvSpPr/>
          <p:nvPr/>
        </p:nvSpPr>
        <p:spPr>
          <a:xfrm>
            <a:off x="1201411" y="609362"/>
            <a:ext cx="9789177" cy="275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468000" tIns="468000" rIns="468000" bIns="468000" rtlCol="0" anchor="ctr">
            <a:noAutofit/>
          </a:bodyPr>
          <a:lstStyle/>
          <a:p>
            <a:r>
              <a:rPr lang="en-GB" sz="2800" spc="300" dirty="0">
                <a:solidFill>
                  <a:schemeClr val="bg1"/>
                </a:solidFill>
                <a:latin typeface="Super Mario World" pitchFamily="2" charset="0"/>
              </a:rPr>
              <a:t>Question 4: </a:t>
            </a:r>
          </a:p>
          <a:p>
            <a:r>
              <a:rPr lang="en-HK" sz="2800" spc="300" dirty="0">
                <a:solidFill>
                  <a:schemeClr val="bg1"/>
                </a:solidFill>
                <a:latin typeface="Super Mario World" pitchFamily="2" charset="0"/>
              </a:rPr>
              <a:t>In the original Super Mario Bros. game, Mario’s iconic overalls weren’t blue. </a:t>
            </a:r>
          </a:p>
          <a:p>
            <a:r>
              <a:rPr lang="en-HK" sz="2800" spc="300" dirty="0">
                <a:solidFill>
                  <a:schemeClr val="bg1"/>
                </a:solidFill>
                <a:latin typeface="Super Mario World" pitchFamily="2" charset="0"/>
              </a:rPr>
              <a:t>They were…</a:t>
            </a:r>
            <a:endParaRPr lang="en-GB" sz="2800" spc="300" dirty="0">
              <a:solidFill>
                <a:schemeClr val="bg1"/>
              </a:solidFill>
              <a:latin typeface="Super Mario Wor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7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asvg="http://schemas.microsoft.com/office/drawing/2016/SVG/main"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29023 0.000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76 -0.06481 L 0.30065 -0.05949 C 0.30195 -0.05879 0.30325 -0.05833 0.30455 -0.05763 C 0.30586 -0.05625 0.30703 -0.05509 0.30833 -0.05416 C 0.31471 -0.04074 0.31172 -0.04652 0.31745 -0.03564 C 0.31784 -0.0331 0.31823 -0.03055 0.31875 -0.02824 C 0.31953 -0.0243 0.32057 -0.02083 0.32135 -0.01713 C 0.32291 -0.0081 0.322 -0.0125 0.32383 -0.00463 C 0.32969 0.04537 0.32396 0.00394 0.33945 -0.10717 C 0.33971 -0.10972 0.34075 -0.1125 0.34192 -0.11504 C 0.35117 -0.13194 0.3608 -0.14884 0.37044 -0.16574 C 0.37239 -0.16921 0.37539 -0.17268 0.37812 -0.17523 C 0.37942 -0.17546 0.38073 -0.17615 0.38203 -0.17685 C 0.38372 -0.1787 0.38541 -0.18078 0.38724 -0.18217 C 0.39075 -0.18518 0.39622 -0.18842 0.40013 -0.18958 C 0.40182 -0.19027 0.40364 -0.19097 0.40534 -0.19143 C 0.40664 -0.19189 0.40924 -0.19236 0.40924 -0.19213 " pathEditMode="relative" rAng="0" ptsTypes="AAAAAAAAAAAAAAA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47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50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53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3208</TotalTime>
  <Words>405</Words>
  <Application>Microsoft Office PowerPoint</Application>
  <PresentationFormat>Widescreen</PresentationFormat>
  <Paragraphs>99</Paragraphs>
  <Slides>15</Slides>
  <Notes>10</Notes>
  <HiddenSlides>1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Super Mario World</vt:lpstr>
      <vt:lpstr>Arial</vt:lpstr>
      <vt:lpstr>Typeface Mario World Pixel Fill</vt:lpstr>
      <vt:lpstr>Office Theme</vt:lpstr>
      <vt:lpstr>Thank you for downloading!</vt:lpstr>
      <vt:lpstr> – D Story Co – </vt:lpstr>
      <vt:lpstr>Super Mario  Quiz</vt:lpstr>
      <vt:lpstr>YOSHI’S ISLAND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Game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creator>D Story Productions @dstoryco</dc:creator>
  <cp:lastModifiedBy>Barney Yau</cp:lastModifiedBy>
  <cp:revision>31</cp:revision>
  <dcterms:created xsi:type="dcterms:W3CDTF">2023-05-30T09:37:54Z</dcterms:created>
  <dcterms:modified xsi:type="dcterms:W3CDTF">2023-07-25T03:22:37Z</dcterms:modified>
</cp:coreProperties>
</file>